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Corbel" panose="020B0503020204020204" pitchFamily="34" charset="0"/>
      <p:regular r:id="rId27"/>
      <p:bold r:id="rId28"/>
      <p:italic r:id="rId29"/>
      <p:boldItalic r:id="rId30"/>
    </p:embeddedFont>
    <p:embeddedFont>
      <p:font typeface="Merriweather" panose="020B0604020202020204" charset="0"/>
      <p:regular r:id="rId31"/>
      <p:bold r:id="rId32"/>
    </p:embeddedFont>
    <p:embeddedFont>
      <p:font typeface="Georgia" panose="02040502050405020303"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146839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501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19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4" name="Shape 15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8596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2" name="Shape 16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63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70" name="Shape 17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06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5852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85" name="Shape 18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055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2" name="Shape 19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762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Governmental use of facial recognition sounds scary, but there are some great benefits. Fugitives or missing persons could be identified. A suspect captured on camera could be identified. It can be used to perform automated surveillance at high-risk locations. What that means is that if a person of interest comes into the cameras view someone can be notified.</a:t>
            </a:r>
            <a:endParaRPr/>
          </a:p>
        </p:txBody>
      </p:sp>
      <p:sp>
        <p:nvSpPr>
          <p:cNvPr id="199" name="Shape 19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005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While there are some pros there are definitely some cons. Specifically in America it is the FBI’s NGI database is not well documented to the public. Do you think that the government should be allowed to collect facial recognition data to populate its databases to track criminals when it was obtained from a civil source like a drivers license photo? You can’t know even know if you are in the database or not. The processes and data that is contained in databases like these need to be clear to the public. </a:t>
            </a:r>
            <a:endParaRPr/>
          </a:p>
        </p:txBody>
      </p:sp>
      <p:sp>
        <p:nvSpPr>
          <p:cNvPr id="205" name="Shape 20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401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Now that we’ve talked about the good and bad of facial recognition. I’m going to discuss some methods to avoid it. This picture shows a guy wearing some silly glasses. These glasses actually work to confuse facial recognition algorithms and can even trick the system into thinking you are somebody that you aren’t. Basically the color blotches on the glasses trick the system into thinking they’re pixels and that they’re actually part of the face. This means it can’t identify who you actually are. These glasses are also 3d printed and are being made to be more inconspicuous. </a:t>
            </a:r>
            <a:endParaRPr/>
          </a:p>
        </p:txBody>
      </p:sp>
      <p:sp>
        <p:nvSpPr>
          <p:cNvPr id="211" name="Shape 21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9101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47902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This hat is lined with infrared LEDs that shine onto the face of the wearer. This light is invisible to the human eye but is captured by most cameras. Similar to the glasses this allows the wearer to confuse and trick facial recognition systems.</a:t>
            </a:r>
            <a:endParaRPr/>
          </a:p>
        </p:txBody>
      </p:sp>
      <p:sp>
        <p:nvSpPr>
          <p:cNvPr id="219" name="Shape 21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424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Just as people are working on ways to avoid facial recognition systems people are working on ways to stop them. One algorithm in particular is especially effective at recognizing people even if they’re wearing clothing to obscure their face. It accomplishes this by estimating where the key points on the face would be under the clothing. And as you can see can accurately identify people at a surprising rate.  </a:t>
            </a:r>
            <a:endParaRPr/>
          </a:p>
        </p:txBody>
      </p:sp>
      <p:sp>
        <p:nvSpPr>
          <p:cNvPr id="227" name="Shape 22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323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391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88042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7" name="Shape 24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623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8" name="Shape 9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992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5" name="Shape 1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16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0920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87201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The Vehicle Face System is a program being implemented on a stretch of the border between the United States and Mexico. This is a pilot program of sorts, it’s being used to test the systems ability to capture high quality images of people crossing the border. And it’s testing the systems ability to match these photos with people that are currently in the database. This program of course sparks privacy and constitutiuonal concerns.</a:t>
            </a:r>
            <a:endParaRPr/>
          </a:p>
        </p:txBody>
      </p:sp>
      <p:sp>
        <p:nvSpPr>
          <p:cNvPr id="125" name="Shape 12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8606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The NGI is a massive biometrics database that includes more than facial recognition data. This data is gathered from civil and criminal sources. The FBI has access to a lot of data about people. There is a high probability that you are in one of the FBI’s facial recognition databases.  </a:t>
            </a:r>
            <a:r>
              <a:rPr lang="en-US" sz="1200">
                <a:highlight>
                  <a:srgbClr val="FFFFFF"/>
                </a:highlight>
                <a:latin typeface="Merriweather"/>
                <a:ea typeface="Merriweather"/>
                <a:cs typeface="Merriweather"/>
                <a:sym typeface="Merriweather"/>
              </a:rPr>
              <a:t>Proposals that FBI released in 2015 indicated the agency planned to allow law enforcement officers to use mobile devices to collect face recognition data out in the field and submit that data directly to NGI. </a:t>
            </a:r>
            <a:endParaRPr/>
          </a:p>
        </p:txBody>
      </p:sp>
      <p:sp>
        <p:nvSpPr>
          <p:cNvPr id="132" name="Shape 13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098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9" name="Shape 13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194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Shape 13"/>
          <p:cNvSpPr/>
          <p:nvPr/>
        </p:nvSpPr>
        <p:spPr>
          <a:xfrm>
            <a:off x="-6843" y="2059012"/>
            <a:ext cx="12195668" cy="18288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txBox="1">
            <a:spLocks noGrp="1"/>
          </p:cNvSpPr>
          <p:nvPr>
            <p:ph type="ctrTitle"/>
          </p:nvPr>
        </p:nvSpPr>
        <p:spPr>
          <a:xfrm>
            <a:off x="365759" y="2166364"/>
            <a:ext cx="11471565" cy="1739347"/>
          </a:xfrm>
          <a:prstGeom prst="rect">
            <a:avLst/>
          </a:prstGeom>
          <a:noFill/>
          <a:ln>
            <a:noFill/>
          </a:ln>
        </p:spPr>
        <p:txBody>
          <a:bodyPr spcFirstLastPara="1" wrap="square" lIns="91425" tIns="45700" rIns="91425" bIns="45700" anchor="ctr" anchorCtr="0"/>
          <a:lstStyle>
            <a:lvl1pPr marR="0" lvl="0" algn="ctr" rtl="0">
              <a:lnSpc>
                <a:spcPct val="80000"/>
              </a:lnSpc>
              <a:spcBef>
                <a:spcPts val="0"/>
              </a:spcBef>
              <a:spcAft>
                <a:spcPts val="0"/>
              </a:spcAft>
              <a:buClr>
                <a:schemeClr val="dk2"/>
              </a:buClr>
              <a:buSzPts val="6000"/>
              <a:buFont typeface="Corbel"/>
              <a:buNone/>
              <a:defRPr sz="6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Shape 15"/>
          <p:cNvSpPr txBox="1">
            <a:spLocks noGrp="1"/>
          </p:cNvSpPr>
          <p:nvPr>
            <p:ph type="subTitle" idx="1"/>
          </p:nvPr>
        </p:nvSpPr>
        <p:spPr>
          <a:xfrm>
            <a:off x="1524000" y="3996250"/>
            <a:ext cx="9144000" cy="1309255"/>
          </a:xfrm>
          <a:prstGeom prst="rect">
            <a:avLst/>
          </a:prstGeom>
          <a:noFill/>
          <a:ln>
            <a:noFill/>
          </a:ln>
        </p:spPr>
        <p:txBody>
          <a:bodyPr spcFirstLastPara="1" wrap="square" lIns="91425" tIns="45700" rIns="91425" bIns="45700" anchor="t" anchorCtr="0"/>
          <a:lstStyle>
            <a:lvl1pPr marR="0" lvl="0" algn="ctr" rtl="0">
              <a:lnSpc>
                <a:spcPct val="90000"/>
              </a:lnSpc>
              <a:spcBef>
                <a:spcPts val="12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1pPr>
            <a:lvl2pPr marR="0" lvl="1" algn="ctr" rtl="0">
              <a:lnSpc>
                <a:spcPct val="90000"/>
              </a:lnSpc>
              <a:spcBef>
                <a:spcPts val="2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2pPr>
            <a:lvl3pPr marR="0" lvl="2"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3pPr>
            <a:lvl4pPr marR="0" lvl="3"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4pPr>
            <a:lvl5pPr marR="0" lvl="4"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5pPr>
            <a:lvl6pPr marR="0" lvl="5"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6pPr>
            <a:lvl7pPr marR="0" lvl="6"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7pPr>
            <a:lvl8pPr marR="0" lvl="7"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8pPr>
            <a:lvl9pPr marR="0" lvl="8" algn="ctr" rtl="0">
              <a:lnSpc>
                <a:spcPct val="90000"/>
              </a:lnSpc>
              <a:spcBef>
                <a:spcPts val="400"/>
              </a:spcBef>
              <a:spcAft>
                <a:spcPts val="40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9pPr>
          </a:lstStyle>
          <a:p>
            <a:endParaRPr/>
          </a:p>
        </p:txBody>
      </p:sp>
      <p:sp>
        <p:nvSpPr>
          <p:cNvPr id="16" name="Shape 16"/>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7" name="Shape 17"/>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8" name="Shape 18"/>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Shape 73"/>
          <p:cNvSpPr txBox="1">
            <a:spLocks noGrp="1"/>
          </p:cNvSpPr>
          <p:nvPr>
            <p:ph type="body" idx="1"/>
          </p:nvPr>
        </p:nvSpPr>
        <p:spPr>
          <a:xfrm rot="5400000">
            <a:off x="3991839" y="-777240"/>
            <a:ext cx="4206240" cy="978408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74" name="Shape 74"/>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75" name="Shape 75"/>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76" name="Shape 76"/>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Shape 78"/>
          <p:cNvSpPr/>
          <p:nvPr/>
        </p:nvSpPr>
        <p:spPr>
          <a:xfrm>
            <a:off x="9019312" y="0"/>
            <a:ext cx="2743200" cy="68580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txBox="1">
            <a:spLocks noGrp="1"/>
          </p:cNvSpPr>
          <p:nvPr>
            <p:ph type="title"/>
          </p:nvPr>
        </p:nvSpPr>
        <p:spPr>
          <a:xfrm rot="5400000">
            <a:off x="7413033" y="2022229"/>
            <a:ext cx="5897562" cy="240238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1876063" y="-763227"/>
            <a:ext cx="5897562" cy="7973291"/>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81" name="Shape 81"/>
          <p:cNvSpPr txBox="1">
            <a:spLocks noGrp="1"/>
          </p:cNvSpPr>
          <p:nvPr>
            <p:ph type="dt" idx="10"/>
          </p:nvPr>
        </p:nvSpPr>
        <p:spPr>
          <a:xfrm>
            <a:off x="838200" y="6422854"/>
            <a:ext cx="2743196"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82" name="Shape 82"/>
          <p:cNvSpPr txBox="1">
            <a:spLocks noGrp="1"/>
          </p:cNvSpPr>
          <p:nvPr>
            <p:ph type="ftr" idx="11"/>
          </p:nvPr>
        </p:nvSpPr>
        <p:spPr>
          <a:xfrm>
            <a:off x="3776135" y="6422854"/>
            <a:ext cx="427966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83" name="Shape 83"/>
          <p:cNvSpPr txBox="1">
            <a:spLocks noGrp="1"/>
          </p:cNvSpPr>
          <p:nvPr>
            <p:ph type="sldNum" idx="12"/>
          </p:nvPr>
        </p:nvSpPr>
        <p:spPr>
          <a:xfrm>
            <a:off x="8073048" y="6422854"/>
            <a:ext cx="879759"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1202919" y="2011680"/>
            <a:ext cx="9784080" cy="420624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22" name="Shape 22"/>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23" name="Shape 23"/>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24" name="Shape 24"/>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Shape 27"/>
          <p:cNvSpPr>
            <a:spLocks noGrp="1"/>
          </p:cNvSpPr>
          <p:nvPr>
            <p:ph type="pic" idx="2"/>
          </p:nvPr>
        </p:nvSpPr>
        <p:spPr>
          <a:xfrm>
            <a:off x="1280160" y="2211494"/>
            <a:ext cx="6126480" cy="3931920"/>
          </a:xfrm>
          <a:prstGeom prst="rect">
            <a:avLst/>
          </a:prstGeom>
          <a:solidFill>
            <a:srgbClr val="F7F7F7"/>
          </a:solidFill>
          <a:ln>
            <a:noFill/>
          </a:ln>
        </p:spPr>
        <p:txBody>
          <a:bodyPr spcFirstLastPara="1" wrap="square" lIns="91425" tIns="365750" rIns="91425" bIns="45700" anchor="t" anchorCtr="0"/>
          <a:lstStyle>
            <a:lvl1pPr marR="0" lvl="0" algn="ctr" rtl="0">
              <a:lnSpc>
                <a:spcPct val="90000"/>
              </a:lnSpc>
              <a:spcBef>
                <a:spcPts val="1200"/>
              </a:spcBef>
              <a:spcAft>
                <a:spcPts val="0"/>
              </a:spcAft>
              <a:buClr>
                <a:schemeClr val="lt1"/>
              </a:buClr>
              <a:buSzPts val="3200"/>
              <a:buFont typeface="Noto Sans Symbols"/>
              <a:buNone/>
              <a:defRPr sz="3200" b="0" i="0" u="none" strike="noStrike" cap="none">
                <a:solidFill>
                  <a:srgbClr val="7F7F7F"/>
                </a:solidFill>
                <a:latin typeface="Corbel"/>
                <a:ea typeface="Corbel"/>
                <a:cs typeface="Corbel"/>
                <a:sym typeface="Corbel"/>
              </a:defRPr>
            </a:lvl1pPr>
            <a:lvl2pPr marR="0" lvl="1" algn="l" rtl="0">
              <a:lnSpc>
                <a:spcPct val="90000"/>
              </a:lnSpc>
              <a:spcBef>
                <a:spcPts val="200"/>
              </a:spcBef>
              <a:spcAft>
                <a:spcPts val="0"/>
              </a:spcAft>
              <a:buClr>
                <a:schemeClr val="lt1"/>
              </a:buClr>
              <a:buSzPts val="2800"/>
              <a:buFont typeface="Noto Sans Symbols"/>
              <a:buNone/>
              <a:defRPr sz="2800" b="0" i="0" u="none" strike="noStrike" cap="none">
                <a:solidFill>
                  <a:schemeClr val="lt1"/>
                </a:solidFill>
                <a:latin typeface="Corbel"/>
                <a:ea typeface="Corbel"/>
                <a:cs typeface="Corbel"/>
                <a:sym typeface="Corbel"/>
              </a:defRPr>
            </a:lvl2pPr>
            <a:lvl3pPr marR="0" lvl="2" algn="l" rtl="0">
              <a:lnSpc>
                <a:spcPct val="90000"/>
              </a:lnSpc>
              <a:spcBef>
                <a:spcPts val="400"/>
              </a:spcBef>
              <a:spcAft>
                <a:spcPts val="0"/>
              </a:spcAft>
              <a:buClr>
                <a:schemeClr val="lt1"/>
              </a:buClr>
              <a:buSzPts val="2400"/>
              <a:buFont typeface="Noto Sans Symbols"/>
              <a:buNone/>
              <a:defRPr sz="2400" b="0" i="0" u="none" strike="noStrike" cap="none">
                <a:solidFill>
                  <a:schemeClr val="lt1"/>
                </a:solidFill>
                <a:latin typeface="Corbel"/>
                <a:ea typeface="Corbel"/>
                <a:cs typeface="Corbel"/>
                <a:sym typeface="Corbel"/>
              </a:defRPr>
            </a:lvl3pPr>
            <a:lvl4pPr marR="0" lvl="3"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4pPr>
            <a:lvl5pPr marR="0" lvl="4"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5pPr>
            <a:lvl6pPr marR="0" lvl="5"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6pPr>
            <a:lvl7pPr marR="0" lvl="6"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7pPr>
            <a:lvl8pPr marR="0" lvl="7"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8pPr>
            <a:lvl9pPr marR="0" lvl="8" algn="l" rtl="0">
              <a:lnSpc>
                <a:spcPct val="90000"/>
              </a:lnSpc>
              <a:spcBef>
                <a:spcPts val="400"/>
              </a:spcBef>
              <a:spcAft>
                <a:spcPts val="40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9pPr>
          </a:lstStyle>
          <a:p>
            <a:endParaRPr/>
          </a:p>
        </p:txBody>
      </p:sp>
      <p:sp>
        <p:nvSpPr>
          <p:cNvPr id="28" name="Shape 28"/>
          <p:cNvSpPr txBox="1">
            <a:spLocks noGrp="1"/>
          </p:cNvSpPr>
          <p:nvPr>
            <p:ph type="body" idx="1"/>
          </p:nvPr>
        </p:nvSpPr>
        <p:spPr>
          <a:xfrm>
            <a:off x="7790688" y="2150621"/>
            <a:ext cx="3200400" cy="3429000"/>
          </a:xfrm>
          <a:prstGeom prst="rect">
            <a:avLst/>
          </a:prstGeom>
          <a:noFill/>
          <a:ln>
            <a:noFill/>
          </a:ln>
        </p:spPr>
        <p:txBody>
          <a:bodyPr spcFirstLastPara="1" wrap="square" lIns="91425" tIns="45700" rIns="91425" bIns="45700" anchor="t" anchorCtr="0"/>
          <a:lstStyle>
            <a:lvl1pPr marL="457200" marR="0" lvl="0" indent="-228600" algn="l" rtl="0">
              <a:lnSpc>
                <a:spcPct val="95000"/>
              </a:lnSpc>
              <a:spcBef>
                <a:spcPts val="1200"/>
              </a:spcBef>
              <a:spcAft>
                <a:spcPts val="0"/>
              </a:spcAft>
              <a:buClr>
                <a:schemeClr val="lt1"/>
              </a:buClr>
              <a:buSzPts val="1800"/>
              <a:buFont typeface="Noto Sans Symbols"/>
              <a:buNone/>
              <a:defRPr sz="1800" b="0" i="0" u="none" strike="noStrike" cap="none">
                <a:solidFill>
                  <a:schemeClr val="lt1"/>
                </a:solidFill>
                <a:latin typeface="Corbel"/>
                <a:ea typeface="Corbel"/>
                <a:cs typeface="Corbel"/>
                <a:sym typeface="Corbel"/>
              </a:defRPr>
            </a:lvl1pPr>
            <a:lvl2pPr marL="914400" marR="0" lvl="1" indent="-228600" algn="l" rtl="0">
              <a:lnSpc>
                <a:spcPct val="90000"/>
              </a:lnSpc>
              <a:spcBef>
                <a:spcPts val="200"/>
              </a:spcBef>
              <a:spcAft>
                <a:spcPts val="0"/>
              </a:spcAft>
              <a:buClr>
                <a:schemeClr val="lt1"/>
              </a:buClr>
              <a:buSzPts val="1200"/>
              <a:buFont typeface="Noto Sans Symbols"/>
              <a:buNone/>
              <a:defRPr sz="1200" b="0" i="0" u="none" strike="noStrike" cap="none">
                <a:solidFill>
                  <a:schemeClr val="lt1"/>
                </a:solidFill>
                <a:latin typeface="Corbel"/>
                <a:ea typeface="Corbel"/>
                <a:cs typeface="Corbel"/>
                <a:sym typeface="Corbel"/>
              </a:defRPr>
            </a:lvl2pPr>
            <a:lvl3pPr marL="1371600" marR="0" lvl="2" indent="-228600" algn="l" rtl="0">
              <a:lnSpc>
                <a:spcPct val="90000"/>
              </a:lnSpc>
              <a:spcBef>
                <a:spcPts val="400"/>
              </a:spcBef>
              <a:spcAft>
                <a:spcPts val="0"/>
              </a:spcAft>
              <a:buClr>
                <a:schemeClr val="lt1"/>
              </a:buClr>
              <a:buSzPts val="1000"/>
              <a:buFont typeface="Noto Sans Symbols"/>
              <a:buNone/>
              <a:defRPr sz="1000" b="0" i="0" u="none" strike="noStrike" cap="none">
                <a:solidFill>
                  <a:schemeClr val="lt1"/>
                </a:solidFill>
                <a:latin typeface="Corbel"/>
                <a:ea typeface="Corbel"/>
                <a:cs typeface="Corbel"/>
                <a:sym typeface="Corbel"/>
              </a:defRPr>
            </a:lvl3pPr>
            <a:lvl4pPr marL="1828800" marR="0" lvl="3"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4pPr>
            <a:lvl5pPr marL="2286000" marR="0" lvl="4"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5pPr>
            <a:lvl6pPr marL="2743200" marR="0" lvl="5"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6pPr>
            <a:lvl7pPr marL="3200400" marR="0" lvl="6"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7pPr>
            <a:lvl8pPr marL="3657600" marR="0" lvl="7"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8pPr>
            <a:lvl9pPr marL="4114800" marR="0" lvl="8" indent="-228600" algn="l" rtl="0">
              <a:lnSpc>
                <a:spcPct val="90000"/>
              </a:lnSpc>
              <a:spcBef>
                <a:spcPts val="400"/>
              </a:spcBef>
              <a:spcAft>
                <a:spcPts val="40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9pPr>
          </a:lstStyle>
          <a:p>
            <a:endParaRPr/>
          </a:p>
        </p:txBody>
      </p:sp>
      <p:sp>
        <p:nvSpPr>
          <p:cNvPr id="29" name="Shape 29"/>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30" name="Shape 30"/>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31" name="Shape 31"/>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2"/>
        <p:cNvGrpSpPr/>
        <p:nvPr/>
      </p:nvGrpSpPr>
      <p:grpSpPr>
        <a:xfrm>
          <a:off x="0" y="0"/>
          <a:ext cx="0" cy="0"/>
          <a:chOff x="0" y="0"/>
          <a:chExt cx="0" cy="0"/>
        </a:xfrm>
      </p:grpSpPr>
      <p:sp>
        <p:nvSpPr>
          <p:cNvPr id="33" name="Shape 33"/>
          <p:cNvSpPr/>
          <p:nvPr/>
        </p:nvSpPr>
        <p:spPr>
          <a:xfrm>
            <a:off x="-6843" y="2059012"/>
            <a:ext cx="12195668" cy="18288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833191" y="2208879"/>
            <a:ext cx="10515600" cy="1676400"/>
          </a:xfrm>
          <a:prstGeom prst="rect">
            <a:avLst/>
          </a:prstGeom>
          <a:noFill/>
          <a:ln>
            <a:noFill/>
          </a:ln>
        </p:spPr>
        <p:txBody>
          <a:bodyPr spcFirstLastPara="1" wrap="square" lIns="91425" tIns="45700" rIns="91425" bIns="45700" anchor="ctr" anchorCtr="0"/>
          <a:lstStyle>
            <a:lvl1pPr marR="0" lvl="0" algn="ctr" rtl="0">
              <a:lnSpc>
                <a:spcPct val="80000"/>
              </a:lnSpc>
              <a:spcBef>
                <a:spcPts val="0"/>
              </a:spcBef>
              <a:spcAft>
                <a:spcPts val="0"/>
              </a:spcAft>
              <a:buClr>
                <a:schemeClr val="lt1"/>
              </a:buClr>
              <a:buSzPts val="6000"/>
              <a:buFont typeface="Corbel"/>
              <a:buNone/>
              <a:defRPr sz="6000" b="0" i="0" u="none" strike="noStrike" cap="non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Shape 35"/>
          <p:cNvSpPr txBox="1">
            <a:spLocks noGrp="1"/>
          </p:cNvSpPr>
          <p:nvPr>
            <p:ph type="body" idx="1"/>
          </p:nvPr>
        </p:nvSpPr>
        <p:spPr>
          <a:xfrm>
            <a:off x="833191" y="4010334"/>
            <a:ext cx="10515600" cy="1174639"/>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200"/>
              </a:spcBef>
              <a:spcAft>
                <a:spcPts val="0"/>
              </a:spcAft>
              <a:buClr>
                <a:schemeClr val="dk1"/>
              </a:buClr>
              <a:buSzPts val="2000"/>
              <a:buFont typeface="Noto Sans Symbols"/>
              <a:buNone/>
              <a:defRPr sz="2000" b="0" i="0" u="none" strike="noStrike" cap="none">
                <a:solidFill>
                  <a:schemeClr val="dk2"/>
                </a:solidFill>
                <a:latin typeface="Corbel"/>
                <a:ea typeface="Corbel"/>
                <a:cs typeface="Corbel"/>
                <a:sym typeface="Corbel"/>
              </a:defRPr>
            </a:lvl1pPr>
            <a:lvl2pPr marL="914400" marR="0" lvl="1" indent="-228600" algn="l" rtl="0">
              <a:lnSpc>
                <a:spcPct val="90000"/>
              </a:lnSpc>
              <a:spcBef>
                <a:spcPts val="200"/>
              </a:spcBef>
              <a:spcAft>
                <a:spcPts val="0"/>
              </a:spcAft>
              <a:buClr>
                <a:schemeClr val="dk1"/>
              </a:buClr>
              <a:buSzPts val="1800"/>
              <a:buFont typeface="Noto Sans Symbols"/>
              <a:buNone/>
              <a:defRPr sz="1800" b="0" i="0" u="none" strike="noStrike" cap="none">
                <a:solidFill>
                  <a:srgbClr val="8C8C8C"/>
                </a:solidFill>
                <a:latin typeface="Corbel"/>
                <a:ea typeface="Corbel"/>
                <a:cs typeface="Corbel"/>
                <a:sym typeface="Corbel"/>
              </a:defRPr>
            </a:lvl2pPr>
            <a:lvl3pPr marL="1371600" marR="0" lvl="2" indent="-228600" algn="l" rtl="0">
              <a:lnSpc>
                <a:spcPct val="90000"/>
              </a:lnSpc>
              <a:spcBef>
                <a:spcPts val="400"/>
              </a:spcBef>
              <a:spcAft>
                <a:spcPts val="0"/>
              </a:spcAft>
              <a:buClr>
                <a:schemeClr val="dk1"/>
              </a:buClr>
              <a:buSzPts val="1600"/>
              <a:buFont typeface="Noto Sans Symbols"/>
              <a:buNone/>
              <a:defRPr sz="1600" b="0" i="0" u="none" strike="noStrike" cap="none">
                <a:solidFill>
                  <a:srgbClr val="8C8C8C"/>
                </a:solidFill>
                <a:latin typeface="Corbel"/>
                <a:ea typeface="Corbel"/>
                <a:cs typeface="Corbel"/>
                <a:sym typeface="Corbel"/>
              </a:defRPr>
            </a:lvl3pPr>
            <a:lvl4pPr marL="1828800" marR="0" lvl="3"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4pPr>
            <a:lvl5pPr marL="2286000" marR="0" lvl="4"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5pPr>
            <a:lvl6pPr marL="2743200" marR="0" lvl="5"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6pPr>
            <a:lvl7pPr marL="3200400" marR="0" lvl="6"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7pPr>
            <a:lvl8pPr marL="3657600" marR="0" lvl="7"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8pPr>
            <a:lvl9pPr marL="4114800" marR="0" lvl="8" indent="-228600" algn="l" rtl="0">
              <a:lnSpc>
                <a:spcPct val="90000"/>
              </a:lnSpc>
              <a:spcBef>
                <a:spcPts val="400"/>
              </a:spcBef>
              <a:spcAft>
                <a:spcPts val="40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9pPr>
          </a:lstStyle>
          <a:p>
            <a:endParaRPr/>
          </a:p>
        </p:txBody>
      </p:sp>
      <p:sp>
        <p:nvSpPr>
          <p:cNvPr id="36" name="Shape 36"/>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dk2"/>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37" name="Shape 37"/>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dk2"/>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38" name="Shape 38"/>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dk2"/>
                </a:solidFill>
                <a:latin typeface="Corbel"/>
                <a:ea typeface="Corbel"/>
                <a:cs typeface="Corbel"/>
                <a:sym typeface="Corbel"/>
              </a:defRPr>
            </a:lvl1pPr>
            <a:lvl2pPr marL="0" marR="0" lvl="1" indent="0" algn="l" rtl="0">
              <a:spcBef>
                <a:spcPts val="0"/>
              </a:spcBef>
              <a:buNone/>
              <a:defRPr sz="1200" b="0" i="0" u="none" strike="noStrike" cap="none">
                <a:solidFill>
                  <a:schemeClr val="dk2"/>
                </a:solidFill>
                <a:latin typeface="Corbel"/>
                <a:ea typeface="Corbel"/>
                <a:cs typeface="Corbel"/>
                <a:sym typeface="Corbel"/>
              </a:defRPr>
            </a:lvl2pPr>
            <a:lvl3pPr marL="0" marR="0" lvl="2" indent="0" algn="l" rtl="0">
              <a:spcBef>
                <a:spcPts val="0"/>
              </a:spcBef>
              <a:buNone/>
              <a:defRPr sz="1200" b="0" i="0" u="none" strike="noStrike" cap="none">
                <a:solidFill>
                  <a:schemeClr val="dk2"/>
                </a:solidFill>
                <a:latin typeface="Corbel"/>
                <a:ea typeface="Corbel"/>
                <a:cs typeface="Corbel"/>
                <a:sym typeface="Corbel"/>
              </a:defRPr>
            </a:lvl3pPr>
            <a:lvl4pPr marL="0" marR="0" lvl="3" indent="0" algn="l" rtl="0">
              <a:spcBef>
                <a:spcPts val="0"/>
              </a:spcBef>
              <a:buNone/>
              <a:defRPr sz="1200" b="0" i="0" u="none" strike="noStrike" cap="none">
                <a:solidFill>
                  <a:schemeClr val="dk2"/>
                </a:solidFill>
                <a:latin typeface="Corbel"/>
                <a:ea typeface="Corbel"/>
                <a:cs typeface="Corbel"/>
                <a:sym typeface="Corbel"/>
              </a:defRPr>
            </a:lvl4pPr>
            <a:lvl5pPr marL="0" marR="0" lvl="4" indent="0" algn="l" rtl="0">
              <a:spcBef>
                <a:spcPts val="0"/>
              </a:spcBef>
              <a:buNone/>
              <a:defRPr sz="1200" b="0" i="0" u="none" strike="noStrike" cap="none">
                <a:solidFill>
                  <a:schemeClr val="dk2"/>
                </a:solidFill>
                <a:latin typeface="Corbel"/>
                <a:ea typeface="Corbel"/>
                <a:cs typeface="Corbel"/>
                <a:sym typeface="Corbel"/>
              </a:defRPr>
            </a:lvl5pPr>
            <a:lvl6pPr marL="0" marR="0" lvl="5" indent="0" algn="l" rtl="0">
              <a:spcBef>
                <a:spcPts val="0"/>
              </a:spcBef>
              <a:buNone/>
              <a:defRPr sz="1200" b="0" i="0" u="none" strike="noStrike" cap="none">
                <a:solidFill>
                  <a:schemeClr val="dk2"/>
                </a:solidFill>
                <a:latin typeface="Corbel"/>
                <a:ea typeface="Corbel"/>
                <a:cs typeface="Corbel"/>
                <a:sym typeface="Corbel"/>
              </a:defRPr>
            </a:lvl6pPr>
            <a:lvl7pPr marL="0" marR="0" lvl="6" indent="0" algn="l" rtl="0">
              <a:spcBef>
                <a:spcPts val="0"/>
              </a:spcBef>
              <a:buNone/>
              <a:defRPr sz="1200" b="0" i="0" u="none" strike="noStrike" cap="none">
                <a:solidFill>
                  <a:schemeClr val="dk2"/>
                </a:solidFill>
                <a:latin typeface="Corbel"/>
                <a:ea typeface="Corbel"/>
                <a:cs typeface="Corbel"/>
                <a:sym typeface="Corbel"/>
              </a:defRPr>
            </a:lvl7pPr>
            <a:lvl8pPr marL="0" marR="0" lvl="7" indent="0" algn="l" rtl="0">
              <a:spcBef>
                <a:spcPts val="0"/>
              </a:spcBef>
              <a:buNone/>
              <a:defRPr sz="1200" b="0" i="0" u="none" strike="noStrike" cap="none">
                <a:solidFill>
                  <a:schemeClr val="dk2"/>
                </a:solidFill>
                <a:latin typeface="Corbel"/>
                <a:ea typeface="Corbel"/>
                <a:cs typeface="Corbel"/>
                <a:sym typeface="Corbel"/>
              </a:defRPr>
            </a:lvl8pPr>
            <a:lvl9pPr marL="0" marR="0" lvl="8" indent="0" algn="l" rtl="0">
              <a:spcBef>
                <a:spcPts val="0"/>
              </a:spcBef>
              <a:buNone/>
              <a:defRPr sz="1200" b="0" i="0" u="none" strike="noStrike" cap="none">
                <a:solidFill>
                  <a:schemeClr val="dk2"/>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Shape 41"/>
          <p:cNvSpPr txBox="1">
            <a:spLocks noGrp="1"/>
          </p:cNvSpPr>
          <p:nvPr>
            <p:ph type="body" idx="1"/>
          </p:nvPr>
        </p:nvSpPr>
        <p:spPr>
          <a:xfrm>
            <a:off x="1205344" y="2011680"/>
            <a:ext cx="4754880" cy="420624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42" name="Shape 42"/>
          <p:cNvSpPr txBox="1">
            <a:spLocks noGrp="1"/>
          </p:cNvSpPr>
          <p:nvPr>
            <p:ph type="body" idx="2"/>
          </p:nvPr>
        </p:nvSpPr>
        <p:spPr>
          <a:xfrm>
            <a:off x="6230391" y="2011680"/>
            <a:ext cx="4754880" cy="420624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43" name="Shape 43"/>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44" name="Shape 44"/>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45" name="Shape 45"/>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Shape 48"/>
          <p:cNvSpPr txBox="1">
            <a:spLocks noGrp="1"/>
          </p:cNvSpPr>
          <p:nvPr>
            <p:ph type="body" idx="1"/>
          </p:nvPr>
        </p:nvSpPr>
        <p:spPr>
          <a:xfrm>
            <a:off x="1207008" y="1913470"/>
            <a:ext cx="4754880" cy="743094"/>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200"/>
              </a:spcBef>
              <a:spcAft>
                <a:spcPts val="0"/>
              </a:spcAft>
              <a:buClr>
                <a:schemeClr val="lt1"/>
              </a:buClr>
              <a:buSzPts val="2100"/>
              <a:buFont typeface="Noto Sans Symbols"/>
              <a:buNone/>
              <a:defRPr sz="2100" b="1" i="0" u="none" strike="noStrike" cap="none">
                <a:solidFill>
                  <a:schemeClr val="lt1"/>
                </a:solidFill>
                <a:latin typeface="Corbel"/>
                <a:ea typeface="Corbel"/>
                <a:cs typeface="Corbel"/>
                <a:sym typeface="Corbel"/>
              </a:defRPr>
            </a:lvl1pPr>
            <a:lvl2pPr marL="914400" marR="0" lvl="1" indent="-228600" algn="l" rtl="0">
              <a:lnSpc>
                <a:spcPct val="90000"/>
              </a:lnSpc>
              <a:spcBef>
                <a:spcPts val="200"/>
              </a:spcBef>
              <a:spcAft>
                <a:spcPts val="0"/>
              </a:spcAft>
              <a:buClr>
                <a:schemeClr val="lt1"/>
              </a:buClr>
              <a:buSzPts val="2000"/>
              <a:buFont typeface="Noto Sans Symbols"/>
              <a:buNone/>
              <a:defRPr sz="2000" b="1" i="0" u="none" strike="noStrike" cap="none">
                <a:solidFill>
                  <a:schemeClr val="lt1"/>
                </a:solidFill>
                <a:latin typeface="Corbel"/>
                <a:ea typeface="Corbel"/>
                <a:cs typeface="Corbel"/>
                <a:sym typeface="Corbel"/>
              </a:defRPr>
            </a:lvl2pPr>
            <a:lvl3pPr marL="1371600" marR="0" lvl="2" indent="-228600" algn="l" rtl="0">
              <a:lnSpc>
                <a:spcPct val="90000"/>
              </a:lnSpc>
              <a:spcBef>
                <a:spcPts val="400"/>
              </a:spcBef>
              <a:spcAft>
                <a:spcPts val="0"/>
              </a:spcAft>
              <a:buClr>
                <a:schemeClr val="lt1"/>
              </a:buClr>
              <a:buSzPts val="1800"/>
              <a:buFont typeface="Noto Sans Symbols"/>
              <a:buNone/>
              <a:defRPr sz="1800" b="1" i="0" u="none" strike="noStrike" cap="none">
                <a:solidFill>
                  <a:schemeClr val="lt1"/>
                </a:solidFill>
                <a:latin typeface="Corbel"/>
                <a:ea typeface="Corbel"/>
                <a:cs typeface="Corbel"/>
                <a:sym typeface="Corbel"/>
              </a:defRPr>
            </a:lvl3pPr>
            <a:lvl4pPr marL="1828800" marR="0" lvl="3"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4pPr>
            <a:lvl5pPr marL="2286000" marR="0" lvl="4"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5pPr>
            <a:lvl6pPr marL="2743200" marR="0" lvl="5"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6pPr>
            <a:lvl7pPr marL="3200400" marR="0" lvl="6"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7pPr>
            <a:lvl8pPr marL="3657600" marR="0" lvl="7"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8pPr>
            <a:lvl9pPr marL="4114800" marR="0" lvl="8" indent="-228600" algn="l" rtl="0">
              <a:lnSpc>
                <a:spcPct val="90000"/>
              </a:lnSpc>
              <a:spcBef>
                <a:spcPts val="400"/>
              </a:spcBef>
              <a:spcAft>
                <a:spcPts val="40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9pPr>
          </a:lstStyle>
          <a:p>
            <a:endParaRPr/>
          </a:p>
        </p:txBody>
      </p:sp>
      <p:sp>
        <p:nvSpPr>
          <p:cNvPr id="49" name="Shape 49"/>
          <p:cNvSpPr txBox="1">
            <a:spLocks noGrp="1"/>
          </p:cNvSpPr>
          <p:nvPr>
            <p:ph type="body" idx="2"/>
          </p:nvPr>
        </p:nvSpPr>
        <p:spPr>
          <a:xfrm>
            <a:off x="1207008" y="2656566"/>
            <a:ext cx="4754880" cy="356616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50" name="Shape 50"/>
          <p:cNvSpPr txBox="1">
            <a:spLocks noGrp="1"/>
          </p:cNvSpPr>
          <p:nvPr>
            <p:ph type="body" idx="3"/>
          </p:nvPr>
        </p:nvSpPr>
        <p:spPr>
          <a:xfrm>
            <a:off x="6231230" y="1913470"/>
            <a:ext cx="4754880" cy="743094"/>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200"/>
              </a:spcBef>
              <a:spcAft>
                <a:spcPts val="0"/>
              </a:spcAft>
              <a:buClr>
                <a:schemeClr val="lt1"/>
              </a:buClr>
              <a:buSzPts val="2100"/>
              <a:buFont typeface="Noto Sans Symbols"/>
              <a:buNone/>
              <a:defRPr sz="2100" b="1" i="0" u="none" strike="noStrike" cap="none">
                <a:solidFill>
                  <a:schemeClr val="lt1"/>
                </a:solidFill>
                <a:latin typeface="Corbel"/>
                <a:ea typeface="Corbel"/>
                <a:cs typeface="Corbel"/>
                <a:sym typeface="Corbel"/>
              </a:defRPr>
            </a:lvl1pPr>
            <a:lvl2pPr marL="914400" marR="0" lvl="1" indent="-228600" algn="l" rtl="0">
              <a:lnSpc>
                <a:spcPct val="90000"/>
              </a:lnSpc>
              <a:spcBef>
                <a:spcPts val="200"/>
              </a:spcBef>
              <a:spcAft>
                <a:spcPts val="0"/>
              </a:spcAft>
              <a:buClr>
                <a:schemeClr val="lt1"/>
              </a:buClr>
              <a:buSzPts val="2000"/>
              <a:buFont typeface="Noto Sans Symbols"/>
              <a:buNone/>
              <a:defRPr sz="2000" b="1" i="0" u="none" strike="noStrike" cap="none">
                <a:solidFill>
                  <a:schemeClr val="lt1"/>
                </a:solidFill>
                <a:latin typeface="Corbel"/>
                <a:ea typeface="Corbel"/>
                <a:cs typeface="Corbel"/>
                <a:sym typeface="Corbel"/>
              </a:defRPr>
            </a:lvl2pPr>
            <a:lvl3pPr marL="1371600" marR="0" lvl="2" indent="-228600" algn="l" rtl="0">
              <a:lnSpc>
                <a:spcPct val="90000"/>
              </a:lnSpc>
              <a:spcBef>
                <a:spcPts val="400"/>
              </a:spcBef>
              <a:spcAft>
                <a:spcPts val="0"/>
              </a:spcAft>
              <a:buClr>
                <a:schemeClr val="lt1"/>
              </a:buClr>
              <a:buSzPts val="1800"/>
              <a:buFont typeface="Noto Sans Symbols"/>
              <a:buNone/>
              <a:defRPr sz="1800" b="1" i="0" u="none" strike="noStrike" cap="none">
                <a:solidFill>
                  <a:schemeClr val="lt1"/>
                </a:solidFill>
                <a:latin typeface="Corbel"/>
                <a:ea typeface="Corbel"/>
                <a:cs typeface="Corbel"/>
                <a:sym typeface="Corbel"/>
              </a:defRPr>
            </a:lvl3pPr>
            <a:lvl4pPr marL="1828800" marR="0" lvl="3"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4pPr>
            <a:lvl5pPr marL="2286000" marR="0" lvl="4"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5pPr>
            <a:lvl6pPr marL="2743200" marR="0" lvl="5"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6pPr>
            <a:lvl7pPr marL="3200400" marR="0" lvl="6"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7pPr>
            <a:lvl8pPr marL="3657600" marR="0" lvl="7"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8pPr>
            <a:lvl9pPr marL="4114800" marR="0" lvl="8" indent="-228600" algn="l" rtl="0">
              <a:lnSpc>
                <a:spcPct val="90000"/>
              </a:lnSpc>
              <a:spcBef>
                <a:spcPts val="400"/>
              </a:spcBef>
              <a:spcAft>
                <a:spcPts val="40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9pPr>
          </a:lstStyle>
          <a:p>
            <a:endParaRPr/>
          </a:p>
        </p:txBody>
      </p:sp>
      <p:sp>
        <p:nvSpPr>
          <p:cNvPr id="51" name="Shape 51"/>
          <p:cNvSpPr txBox="1">
            <a:spLocks noGrp="1"/>
          </p:cNvSpPr>
          <p:nvPr>
            <p:ph type="body" idx="4"/>
          </p:nvPr>
        </p:nvSpPr>
        <p:spPr>
          <a:xfrm>
            <a:off x="6231230" y="2656564"/>
            <a:ext cx="4754880" cy="356616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52" name="Shape 52"/>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53" name="Shape 53"/>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54" name="Shape 54"/>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Shape 57"/>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58" name="Shape 58"/>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59" name="Shape 59"/>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0"/>
        <p:cNvGrpSpPr/>
        <p:nvPr/>
      </p:nvGrpSpPr>
      <p:grpSpPr>
        <a:xfrm>
          <a:off x="0" y="0"/>
          <a:ext cx="0" cy="0"/>
          <a:chOff x="0" y="0"/>
          <a:chExt cx="0" cy="0"/>
        </a:xfrm>
      </p:grpSpPr>
      <p:sp>
        <p:nvSpPr>
          <p:cNvPr id="61" name="Shape 61"/>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62" name="Shape 62"/>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63" name="Shape 63"/>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Shape 66"/>
          <p:cNvSpPr txBox="1">
            <a:spLocks noGrp="1"/>
          </p:cNvSpPr>
          <p:nvPr>
            <p:ph type="body" idx="1"/>
          </p:nvPr>
        </p:nvSpPr>
        <p:spPr>
          <a:xfrm>
            <a:off x="1207008" y="2120054"/>
            <a:ext cx="6126480" cy="4114800"/>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200"/>
              </a:spcBef>
              <a:spcAft>
                <a:spcPts val="0"/>
              </a:spcAft>
              <a:buClr>
                <a:schemeClr val="lt1"/>
              </a:buClr>
              <a:buSzPts val="3200"/>
              <a:buFont typeface="Noto Sans Symbols"/>
              <a:buChar char="▪"/>
              <a:defRPr sz="3200" b="0" i="0" u="none" strike="noStrike" cap="none">
                <a:solidFill>
                  <a:schemeClr val="lt1"/>
                </a:solidFill>
                <a:latin typeface="Corbel"/>
                <a:ea typeface="Corbel"/>
                <a:cs typeface="Corbel"/>
                <a:sym typeface="Corbel"/>
              </a:defRPr>
            </a:lvl1pPr>
            <a:lvl2pPr marL="914400" marR="0" lvl="1" indent="-406400" algn="l" rtl="0">
              <a:lnSpc>
                <a:spcPct val="90000"/>
              </a:lnSpc>
              <a:spcBef>
                <a:spcPts val="200"/>
              </a:spcBef>
              <a:spcAft>
                <a:spcPts val="0"/>
              </a:spcAft>
              <a:buClr>
                <a:schemeClr val="lt1"/>
              </a:buClr>
              <a:buSzPts val="2800"/>
              <a:buFont typeface="Noto Sans Symbols"/>
              <a:buChar char="▪"/>
              <a:defRPr sz="2800" b="0" i="0" u="none" strike="noStrike" cap="none">
                <a:solidFill>
                  <a:schemeClr val="lt1"/>
                </a:solidFill>
                <a:latin typeface="Corbel"/>
                <a:ea typeface="Corbel"/>
                <a:cs typeface="Corbel"/>
                <a:sym typeface="Corbel"/>
              </a:defRPr>
            </a:lvl2pPr>
            <a:lvl3pPr marL="1371600" marR="0" lvl="2" indent="-381000" algn="l" rtl="0">
              <a:lnSpc>
                <a:spcPct val="90000"/>
              </a:lnSpc>
              <a:spcBef>
                <a:spcPts val="400"/>
              </a:spcBef>
              <a:spcAft>
                <a:spcPts val="0"/>
              </a:spcAft>
              <a:buClr>
                <a:schemeClr val="lt1"/>
              </a:buClr>
              <a:buSzPts val="2400"/>
              <a:buFont typeface="Noto Sans Symbols"/>
              <a:buChar char="▪"/>
              <a:defRPr sz="2400" b="0" i="0" u="none" strike="noStrike" cap="none">
                <a:solidFill>
                  <a:schemeClr val="lt1"/>
                </a:solidFill>
                <a:latin typeface="Corbel"/>
                <a:ea typeface="Corbel"/>
                <a:cs typeface="Corbel"/>
                <a:sym typeface="Corbel"/>
              </a:defRPr>
            </a:lvl3pPr>
            <a:lvl4pPr marL="1828800" marR="0" lvl="3"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4pPr>
            <a:lvl5pPr marL="2286000" marR="0" lvl="4"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5pPr>
            <a:lvl6pPr marL="2743200" marR="0" lvl="5"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6pPr>
            <a:lvl7pPr marL="3200400" marR="0" lvl="6"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7pPr>
            <a:lvl8pPr marL="3657600" marR="0" lvl="7"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8pPr>
            <a:lvl9pPr marL="4114800" marR="0" lvl="8" indent="-355600" algn="l" rtl="0">
              <a:lnSpc>
                <a:spcPct val="90000"/>
              </a:lnSpc>
              <a:spcBef>
                <a:spcPts val="400"/>
              </a:spcBef>
              <a:spcAft>
                <a:spcPts val="40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9pPr>
          </a:lstStyle>
          <a:p>
            <a:endParaRPr/>
          </a:p>
        </p:txBody>
      </p:sp>
      <p:sp>
        <p:nvSpPr>
          <p:cNvPr id="67" name="Shape 67"/>
          <p:cNvSpPr txBox="1">
            <a:spLocks noGrp="1"/>
          </p:cNvSpPr>
          <p:nvPr>
            <p:ph type="body" idx="2"/>
          </p:nvPr>
        </p:nvSpPr>
        <p:spPr>
          <a:xfrm>
            <a:off x="7789023" y="2147486"/>
            <a:ext cx="3200400" cy="3432319"/>
          </a:xfrm>
          <a:prstGeom prst="rect">
            <a:avLst/>
          </a:prstGeom>
          <a:noFill/>
          <a:ln>
            <a:noFill/>
          </a:ln>
        </p:spPr>
        <p:txBody>
          <a:bodyPr spcFirstLastPara="1" wrap="square" lIns="91425" tIns="45700" rIns="91425" bIns="45700" anchor="t" anchorCtr="0"/>
          <a:lstStyle>
            <a:lvl1pPr marL="457200" marR="0" lvl="0" indent="-228600" algn="l" rtl="0">
              <a:lnSpc>
                <a:spcPct val="95000"/>
              </a:lnSpc>
              <a:spcBef>
                <a:spcPts val="1200"/>
              </a:spcBef>
              <a:spcAft>
                <a:spcPts val="0"/>
              </a:spcAft>
              <a:buClr>
                <a:schemeClr val="lt1"/>
              </a:buClr>
              <a:buSzPts val="1800"/>
              <a:buFont typeface="Noto Sans Symbols"/>
              <a:buNone/>
              <a:defRPr sz="1800" b="0" i="0" u="none" strike="noStrike" cap="none">
                <a:solidFill>
                  <a:schemeClr val="lt1"/>
                </a:solidFill>
                <a:latin typeface="Corbel"/>
                <a:ea typeface="Corbel"/>
                <a:cs typeface="Corbel"/>
                <a:sym typeface="Corbel"/>
              </a:defRPr>
            </a:lvl1pPr>
            <a:lvl2pPr marL="914400" marR="0" lvl="1" indent="-228600" algn="l" rtl="0">
              <a:lnSpc>
                <a:spcPct val="90000"/>
              </a:lnSpc>
              <a:spcBef>
                <a:spcPts val="200"/>
              </a:spcBef>
              <a:spcAft>
                <a:spcPts val="0"/>
              </a:spcAft>
              <a:buClr>
                <a:schemeClr val="lt1"/>
              </a:buClr>
              <a:buSzPts val="1200"/>
              <a:buFont typeface="Noto Sans Symbols"/>
              <a:buNone/>
              <a:defRPr sz="1200" b="0" i="0" u="none" strike="noStrike" cap="none">
                <a:solidFill>
                  <a:schemeClr val="lt1"/>
                </a:solidFill>
                <a:latin typeface="Corbel"/>
                <a:ea typeface="Corbel"/>
                <a:cs typeface="Corbel"/>
                <a:sym typeface="Corbel"/>
              </a:defRPr>
            </a:lvl2pPr>
            <a:lvl3pPr marL="1371600" marR="0" lvl="2" indent="-228600" algn="l" rtl="0">
              <a:lnSpc>
                <a:spcPct val="90000"/>
              </a:lnSpc>
              <a:spcBef>
                <a:spcPts val="400"/>
              </a:spcBef>
              <a:spcAft>
                <a:spcPts val="0"/>
              </a:spcAft>
              <a:buClr>
                <a:schemeClr val="lt1"/>
              </a:buClr>
              <a:buSzPts val="1000"/>
              <a:buFont typeface="Noto Sans Symbols"/>
              <a:buNone/>
              <a:defRPr sz="1000" b="0" i="0" u="none" strike="noStrike" cap="none">
                <a:solidFill>
                  <a:schemeClr val="lt1"/>
                </a:solidFill>
                <a:latin typeface="Corbel"/>
                <a:ea typeface="Corbel"/>
                <a:cs typeface="Corbel"/>
                <a:sym typeface="Corbel"/>
              </a:defRPr>
            </a:lvl3pPr>
            <a:lvl4pPr marL="1828800" marR="0" lvl="3"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4pPr>
            <a:lvl5pPr marL="2286000" marR="0" lvl="4"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5pPr>
            <a:lvl6pPr marL="2743200" marR="0" lvl="5"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6pPr>
            <a:lvl7pPr marL="3200400" marR="0" lvl="6"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7pPr>
            <a:lvl8pPr marL="3657600" marR="0" lvl="7"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8pPr>
            <a:lvl9pPr marL="4114800" marR="0" lvl="8" indent="-228600" algn="l" rtl="0">
              <a:lnSpc>
                <a:spcPct val="90000"/>
              </a:lnSpc>
              <a:spcBef>
                <a:spcPts val="400"/>
              </a:spcBef>
              <a:spcAft>
                <a:spcPts val="40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9pPr>
          </a:lstStyle>
          <a:p>
            <a:endParaRPr/>
          </a:p>
        </p:txBody>
      </p:sp>
      <p:sp>
        <p:nvSpPr>
          <p:cNvPr id="68" name="Shape 68"/>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69" name="Shape 69"/>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70" name="Shape 70"/>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Shape 6"/>
          <p:cNvSpPr/>
          <p:nvPr/>
        </p:nvSpPr>
        <p:spPr>
          <a:xfrm>
            <a:off x="483" y="176109"/>
            <a:ext cx="12188952" cy="1645919"/>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7"/>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1202919" y="2011680"/>
            <a:ext cx="9784080" cy="420624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9" name="Shape 9"/>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0" name="Shape 10"/>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1" name="Shape 11"/>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www.newscientist.com/article/2111041-glasses-make-face-recognition-tech-think-youre-milla-jovovich/" TargetMode="External"/><Relationship Id="rId3" Type="http://schemas.openxmlformats.org/officeDocument/2006/relationships/hyperlink" Target="http://www.newsweek.com/jaywalking-china-facial-recognition-surveillance-will-soon-fine-citizens-text-861401" TargetMode="External"/><Relationship Id="rId7" Type="http://schemas.openxmlformats.org/officeDocument/2006/relationships/hyperlink" Target="https://arxiv.org/pdf/1803.04683.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eff.org/wp/law-enforcement-use-face-recognition#_idTextAnchor030" TargetMode="External"/><Relationship Id="rId5" Type="http://schemas.openxmlformats.org/officeDocument/2006/relationships/hyperlink" Target="https://www.rfa.org/english/news/china/surveillance-03302018111415.html" TargetMode="External"/><Relationship Id="rId4" Type="http://schemas.openxmlformats.org/officeDocument/2006/relationships/hyperlink" Target="http://www.businessinsider.com/china-social-credit-system-punishments-and-rewards-explained-2018-4#1-banning-you-from-flying-or-getting-the-train-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365759" y="2166364"/>
            <a:ext cx="11471565" cy="1739347"/>
          </a:xfrm>
          <a:prstGeom prst="rect">
            <a:avLst/>
          </a:prstGeom>
          <a:no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2"/>
              </a:buClr>
              <a:buSzPts val="6000"/>
              <a:buFont typeface="Corbel"/>
              <a:buNone/>
            </a:pPr>
            <a:r>
              <a:rPr lang="en-US" sz="6000" b="0" i="0" u="none" strike="noStrike" cap="none">
                <a:solidFill>
                  <a:schemeClr val="dk2"/>
                </a:solidFill>
                <a:latin typeface="Corbel"/>
                <a:ea typeface="Corbel"/>
                <a:cs typeface="Corbel"/>
                <a:sym typeface="Corbel"/>
              </a:rPr>
              <a:t>FACIAL RECOGNITION</a:t>
            </a:r>
            <a:endParaRPr/>
          </a:p>
        </p:txBody>
      </p:sp>
      <p:sp>
        <p:nvSpPr>
          <p:cNvPr id="89" name="Shape 89"/>
          <p:cNvSpPr txBox="1">
            <a:spLocks noGrp="1"/>
          </p:cNvSpPr>
          <p:nvPr>
            <p:ph type="subTitle" idx="1"/>
          </p:nvPr>
        </p:nvSpPr>
        <p:spPr>
          <a:xfrm>
            <a:off x="1524000" y="3996250"/>
            <a:ext cx="9144000" cy="130925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
              <a:buFont typeface="Noto Sans Symbols"/>
              <a:buNone/>
            </a:pPr>
            <a:r>
              <a:rPr lang="en-US" sz="2000" b="0" i="0" u="none" strike="noStrike" cap="none">
                <a:solidFill>
                  <a:schemeClr val="lt1"/>
                </a:solidFill>
                <a:latin typeface="Corbel"/>
                <a:ea typeface="Corbel"/>
                <a:cs typeface="Corbel"/>
                <a:sym typeface="Corbel"/>
              </a:rPr>
              <a:t>Trisia  Baltazar &amp; Ryan Smith </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HOW IT</a:t>
            </a:r>
            <a:r>
              <a:rPr lang="en-US"/>
              <a:t>’</a:t>
            </a:r>
            <a:r>
              <a:rPr lang="en-US" sz="4000" b="0" i="0" u="none" strike="noStrike" cap="none">
                <a:solidFill>
                  <a:schemeClr val="dk2"/>
                </a:solidFill>
                <a:latin typeface="Corbel"/>
                <a:ea typeface="Corbel"/>
                <a:cs typeface="Corbel"/>
                <a:sym typeface="Corbel"/>
              </a:rPr>
              <a:t>S USED IN CHINESE GOVERNMENT</a:t>
            </a:r>
            <a:endParaRPr/>
          </a:p>
        </p:txBody>
      </p:sp>
      <p:sp>
        <p:nvSpPr>
          <p:cNvPr id="150" name="Shape 150"/>
          <p:cNvSpPr txBox="1">
            <a:spLocks noGrp="1"/>
          </p:cNvSpPr>
          <p:nvPr>
            <p:ph type="body" idx="1"/>
          </p:nvPr>
        </p:nvSpPr>
        <p:spPr>
          <a:xfrm>
            <a:off x="378050" y="2019800"/>
            <a:ext cx="5655600" cy="43074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95000"/>
              </a:lnSpc>
              <a:spcBef>
                <a:spcPts val="0"/>
              </a:spcBef>
              <a:spcAft>
                <a:spcPts val="0"/>
              </a:spcAft>
              <a:buSzPts val="3000"/>
              <a:buChar char="●"/>
            </a:pPr>
            <a:r>
              <a:rPr lang="en-US" sz="3000" dirty="0"/>
              <a:t>As the technology proved more useful and advanced, they have expanded its capabilities to simple tasks such as using facial recognition for:</a:t>
            </a:r>
            <a:endParaRPr sz="3000" dirty="0"/>
          </a:p>
          <a:p>
            <a:pPr marL="914400" marR="0" lvl="1" indent="-381000" algn="l" rtl="0">
              <a:lnSpc>
                <a:spcPct val="95000"/>
              </a:lnSpc>
              <a:spcBef>
                <a:spcPts val="0"/>
              </a:spcBef>
              <a:spcAft>
                <a:spcPts val="0"/>
              </a:spcAft>
              <a:buSzPts val="2400"/>
              <a:buChar char="○"/>
            </a:pPr>
            <a:r>
              <a:rPr lang="en-US" sz="1800" dirty="0"/>
              <a:t>Unlocking apartment doors</a:t>
            </a:r>
            <a:endParaRPr sz="1800" dirty="0"/>
          </a:p>
          <a:p>
            <a:pPr marL="914400" marR="0" lvl="1" indent="-381000" algn="l" rtl="0">
              <a:lnSpc>
                <a:spcPct val="95000"/>
              </a:lnSpc>
              <a:spcBef>
                <a:spcPts val="0"/>
              </a:spcBef>
              <a:spcAft>
                <a:spcPts val="0"/>
              </a:spcAft>
              <a:buSzPts val="2400"/>
              <a:buChar char="○"/>
            </a:pPr>
            <a:r>
              <a:rPr lang="en-US" sz="1800" dirty="0"/>
              <a:t>Checking identities at ATMs and airports</a:t>
            </a:r>
            <a:endParaRPr sz="1800" dirty="0"/>
          </a:p>
          <a:p>
            <a:pPr marL="914400" marR="0" lvl="1" indent="-304800" algn="l" rtl="0">
              <a:lnSpc>
                <a:spcPct val="95000"/>
              </a:lnSpc>
              <a:spcBef>
                <a:spcPts val="0"/>
              </a:spcBef>
              <a:spcAft>
                <a:spcPts val="0"/>
              </a:spcAft>
              <a:buSzPts val="1200"/>
              <a:buChar char="○"/>
            </a:pPr>
            <a:r>
              <a:rPr lang="en-US" sz="1800" dirty="0"/>
              <a:t>Suspect tracking/ Crime monitoring</a:t>
            </a:r>
            <a:r>
              <a:rPr lang="en-US" dirty="0"/>
              <a:t/>
            </a:r>
            <a:br>
              <a:rPr lang="en-US" dirty="0"/>
            </a:br>
            <a:endParaRPr dirty="0"/>
          </a:p>
        </p:txBody>
      </p:sp>
      <p:pic>
        <p:nvPicPr>
          <p:cNvPr id="151" name="Shape 151"/>
          <p:cNvPicPr preferRelativeResize="0"/>
          <p:nvPr/>
        </p:nvPicPr>
        <p:blipFill>
          <a:blip r:embed="rId3">
            <a:alphaModFix/>
          </a:blip>
          <a:stretch>
            <a:fillRect/>
          </a:stretch>
        </p:blipFill>
        <p:spPr>
          <a:xfrm>
            <a:off x="6239550" y="3094188"/>
            <a:ext cx="5905500" cy="332422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HOW IT</a:t>
            </a:r>
            <a:r>
              <a:rPr lang="en-US"/>
              <a:t>’</a:t>
            </a:r>
            <a:r>
              <a:rPr lang="en-US" sz="4000" b="0" i="0" u="none" strike="noStrike" cap="none">
                <a:solidFill>
                  <a:schemeClr val="dk2"/>
                </a:solidFill>
                <a:latin typeface="Corbel"/>
                <a:ea typeface="Corbel"/>
                <a:cs typeface="Corbel"/>
                <a:sym typeface="Corbel"/>
              </a:rPr>
              <a:t>S USED IN CHINESE GOVERNMENT</a:t>
            </a:r>
            <a:endParaRPr/>
          </a:p>
        </p:txBody>
      </p:sp>
      <p:sp>
        <p:nvSpPr>
          <p:cNvPr id="157" name="Shape 157"/>
          <p:cNvSpPr txBox="1">
            <a:spLocks noGrp="1"/>
          </p:cNvSpPr>
          <p:nvPr>
            <p:ph type="body" idx="1"/>
          </p:nvPr>
        </p:nvSpPr>
        <p:spPr>
          <a:xfrm>
            <a:off x="600250" y="2103150"/>
            <a:ext cx="3909300" cy="39318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sz="2400" dirty="0"/>
              <a:t>Chinese man caught by facial recognition at pop concert</a:t>
            </a:r>
            <a:endParaRPr sz="2400" dirty="0"/>
          </a:p>
          <a:p>
            <a:pPr marL="457200" marR="0" lvl="0" indent="-342900" algn="l" rtl="0">
              <a:lnSpc>
                <a:spcPct val="95000"/>
              </a:lnSpc>
              <a:spcBef>
                <a:spcPts val="0"/>
              </a:spcBef>
              <a:spcAft>
                <a:spcPts val="0"/>
              </a:spcAft>
              <a:buSzPts val="1800"/>
              <a:buChar char="●"/>
            </a:pPr>
            <a:r>
              <a:rPr lang="en-US" dirty="0"/>
              <a:t>31 year old man wanted for “economic crimes” was found among a crowd of 600,000 people</a:t>
            </a:r>
            <a:endParaRPr dirty="0"/>
          </a:p>
          <a:p>
            <a:pPr marL="457200" marR="0" lvl="0" indent="-342900" algn="l" rtl="0">
              <a:lnSpc>
                <a:spcPct val="95000"/>
              </a:lnSpc>
              <a:spcBef>
                <a:spcPts val="0"/>
              </a:spcBef>
              <a:spcAft>
                <a:spcPts val="0"/>
              </a:spcAft>
              <a:buSzPts val="1800"/>
              <a:buChar char="●"/>
            </a:pPr>
            <a:r>
              <a:rPr lang="en-US" dirty="0"/>
              <a:t>He was caught at the ticket entrance</a:t>
            </a:r>
            <a:endParaRPr dirty="0"/>
          </a:p>
          <a:p>
            <a:pPr marL="457200" marR="0" lvl="0" indent="-342900" algn="l" rtl="0">
              <a:lnSpc>
                <a:spcPct val="95000"/>
              </a:lnSpc>
              <a:spcBef>
                <a:spcPts val="0"/>
              </a:spcBef>
              <a:spcAft>
                <a:spcPts val="0"/>
              </a:spcAft>
              <a:buSzPts val="1800"/>
              <a:buChar char="●"/>
            </a:pPr>
            <a:r>
              <a:rPr lang="en-US" dirty="0"/>
              <a:t>Shandong province arrested 25 suspects using a facial recognition system that was set up at the Qingdao International Beer Festival</a:t>
            </a:r>
            <a:endParaRPr dirty="0"/>
          </a:p>
          <a:p>
            <a:pPr marL="0" marR="0" lvl="0" indent="0" algn="l" rtl="0">
              <a:lnSpc>
                <a:spcPct val="95000"/>
              </a:lnSpc>
              <a:spcBef>
                <a:spcPts val="0"/>
              </a:spcBef>
              <a:spcAft>
                <a:spcPts val="0"/>
              </a:spcAft>
              <a:buNone/>
            </a:pPr>
            <a:endParaRPr sz="2400" dirty="0"/>
          </a:p>
        </p:txBody>
      </p:sp>
      <p:sp>
        <p:nvSpPr>
          <p:cNvPr id="158" name="Shape 158"/>
          <p:cNvSpPr>
            <a:spLocks noGrp="1"/>
          </p:cNvSpPr>
          <p:nvPr>
            <p:ph type="pic" idx="2"/>
          </p:nvPr>
        </p:nvSpPr>
        <p:spPr>
          <a:xfrm>
            <a:off x="5687535" y="2201994"/>
            <a:ext cx="6126600" cy="3931800"/>
          </a:xfrm>
          <a:prstGeom prst="rect">
            <a:avLst/>
          </a:prstGeom>
        </p:spPr>
        <p:txBody>
          <a:bodyPr spcFirstLastPara="1" wrap="square" lIns="91425" tIns="365750" rIns="91425" bIns="45700" anchor="t" anchorCtr="0">
            <a:noAutofit/>
          </a:bodyPr>
          <a:lstStyle/>
          <a:p>
            <a:pPr marL="0" lvl="0" indent="0">
              <a:spcBef>
                <a:spcPts val="1200"/>
              </a:spcBef>
              <a:spcAft>
                <a:spcPts val="200"/>
              </a:spcAft>
              <a:buNone/>
            </a:pPr>
            <a:endParaRPr/>
          </a:p>
        </p:txBody>
      </p:sp>
      <p:pic>
        <p:nvPicPr>
          <p:cNvPr id="159" name="Shape 159"/>
          <p:cNvPicPr preferRelativeResize="0"/>
          <p:nvPr/>
        </p:nvPicPr>
        <p:blipFill>
          <a:blip r:embed="rId3">
            <a:alphaModFix/>
          </a:blip>
          <a:stretch>
            <a:fillRect/>
          </a:stretch>
        </p:blipFill>
        <p:spPr>
          <a:xfrm>
            <a:off x="5687525" y="2150625"/>
            <a:ext cx="6285972" cy="41358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HOW IT</a:t>
            </a:r>
            <a:r>
              <a:rPr lang="en-US"/>
              <a:t>’</a:t>
            </a:r>
            <a:r>
              <a:rPr lang="en-US" sz="4000" b="0" i="0" u="none" strike="noStrike" cap="none">
                <a:solidFill>
                  <a:schemeClr val="dk2"/>
                </a:solidFill>
                <a:latin typeface="Corbel"/>
                <a:ea typeface="Corbel"/>
                <a:cs typeface="Corbel"/>
                <a:sym typeface="Corbel"/>
              </a:rPr>
              <a:t>S USED IN CHINESE GOVERNMENT</a:t>
            </a:r>
            <a:endParaRPr/>
          </a:p>
        </p:txBody>
      </p:sp>
      <p:sp>
        <p:nvSpPr>
          <p:cNvPr id="165" name="Shape 165"/>
          <p:cNvSpPr txBox="1">
            <a:spLocks noGrp="1"/>
          </p:cNvSpPr>
          <p:nvPr>
            <p:ph type="body" idx="1"/>
          </p:nvPr>
        </p:nvSpPr>
        <p:spPr>
          <a:xfrm>
            <a:off x="7790700" y="2150625"/>
            <a:ext cx="3909300" cy="3931800"/>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sz="2400"/>
              <a:t>Chinese police using surveillance sunglasses</a:t>
            </a:r>
            <a:endParaRPr sz="2400"/>
          </a:p>
          <a:p>
            <a:pPr marL="457200" marR="0" lvl="0" indent="-342900" algn="l" rtl="0">
              <a:lnSpc>
                <a:spcPct val="95000"/>
              </a:lnSpc>
              <a:spcBef>
                <a:spcPts val="0"/>
              </a:spcBef>
              <a:spcAft>
                <a:spcPts val="0"/>
              </a:spcAft>
              <a:buSzPts val="1800"/>
              <a:buChar char="●"/>
            </a:pPr>
            <a:r>
              <a:rPr lang="en-US"/>
              <a:t>The glasses are connected to an internal database of suspects, meaning officers can quickly scan crowds while looking for fugitives</a:t>
            </a:r>
            <a:endParaRPr/>
          </a:p>
          <a:p>
            <a:pPr marL="457200" marR="0" lvl="0" indent="-342900" algn="l" rtl="0">
              <a:lnSpc>
                <a:spcPct val="95000"/>
              </a:lnSpc>
              <a:spcBef>
                <a:spcPts val="0"/>
              </a:spcBef>
              <a:spcAft>
                <a:spcPts val="0"/>
              </a:spcAft>
              <a:buSzPts val="1800"/>
              <a:buChar char="●"/>
            </a:pPr>
            <a:r>
              <a:rPr lang="en-US"/>
              <a:t>People caught ranged from hit and runs to human trafficking</a:t>
            </a:r>
            <a:endParaRPr/>
          </a:p>
          <a:p>
            <a:pPr marL="0" marR="0" lvl="0" indent="0" algn="l" rtl="0">
              <a:lnSpc>
                <a:spcPct val="95000"/>
              </a:lnSpc>
              <a:spcBef>
                <a:spcPts val="0"/>
              </a:spcBef>
              <a:spcAft>
                <a:spcPts val="0"/>
              </a:spcAft>
              <a:buNone/>
            </a:pPr>
            <a:endParaRPr sz="2400"/>
          </a:p>
        </p:txBody>
      </p:sp>
      <p:sp>
        <p:nvSpPr>
          <p:cNvPr id="166" name="Shape 166"/>
          <p:cNvSpPr>
            <a:spLocks noGrp="1"/>
          </p:cNvSpPr>
          <p:nvPr>
            <p:ph type="pic" idx="2"/>
          </p:nvPr>
        </p:nvSpPr>
        <p:spPr>
          <a:xfrm>
            <a:off x="1280160" y="2211494"/>
            <a:ext cx="6126600" cy="3931800"/>
          </a:xfrm>
          <a:prstGeom prst="rect">
            <a:avLst/>
          </a:prstGeom>
        </p:spPr>
        <p:txBody>
          <a:bodyPr spcFirstLastPara="1" wrap="square" lIns="91425" tIns="365750" rIns="91425" bIns="45700" anchor="t" anchorCtr="0">
            <a:noAutofit/>
          </a:bodyPr>
          <a:lstStyle/>
          <a:p>
            <a:pPr marL="0" lvl="0" indent="0" rtl="0">
              <a:spcBef>
                <a:spcPts val="1200"/>
              </a:spcBef>
              <a:spcAft>
                <a:spcPts val="200"/>
              </a:spcAft>
              <a:buNone/>
            </a:pPr>
            <a:endParaRPr/>
          </a:p>
        </p:txBody>
      </p:sp>
      <p:pic>
        <p:nvPicPr>
          <p:cNvPr id="167" name="Shape 167"/>
          <p:cNvPicPr preferRelativeResize="0"/>
          <p:nvPr/>
        </p:nvPicPr>
        <p:blipFill>
          <a:blip r:embed="rId3">
            <a:alphaModFix/>
          </a:blip>
          <a:stretch>
            <a:fillRect/>
          </a:stretch>
        </p:blipFill>
        <p:spPr>
          <a:xfrm>
            <a:off x="518250" y="2120175"/>
            <a:ext cx="7102875" cy="41474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HOW IT</a:t>
            </a:r>
            <a:r>
              <a:rPr lang="en-US"/>
              <a:t>’</a:t>
            </a:r>
            <a:r>
              <a:rPr lang="en-US" sz="4000" b="0" i="0" u="none" strike="noStrike" cap="none">
                <a:solidFill>
                  <a:schemeClr val="dk2"/>
                </a:solidFill>
                <a:latin typeface="Corbel"/>
                <a:ea typeface="Corbel"/>
                <a:cs typeface="Corbel"/>
                <a:sym typeface="Corbel"/>
              </a:rPr>
              <a:t>S USED IN CHINESE GOVERNMENT</a:t>
            </a:r>
            <a:endParaRPr/>
          </a:p>
        </p:txBody>
      </p:sp>
      <p:sp>
        <p:nvSpPr>
          <p:cNvPr id="173" name="Shape 173"/>
          <p:cNvSpPr txBox="1">
            <a:spLocks noGrp="1"/>
          </p:cNvSpPr>
          <p:nvPr>
            <p:ph type="body" idx="1"/>
          </p:nvPr>
        </p:nvSpPr>
        <p:spPr>
          <a:xfrm>
            <a:off x="790225" y="2211500"/>
            <a:ext cx="3909300" cy="3931800"/>
          </a:xfrm>
          <a:prstGeom prst="rect">
            <a:avLst/>
          </a:prstGeom>
          <a:noFill/>
          <a:ln>
            <a:noFill/>
          </a:ln>
        </p:spPr>
        <p:txBody>
          <a:bodyPr spcFirstLastPara="1" wrap="square" lIns="91425" tIns="45700" rIns="91425" bIns="45700" anchor="t" anchorCtr="0">
            <a:noAutofit/>
          </a:bodyPr>
          <a:lstStyle/>
          <a:p>
            <a:pPr marL="0" marR="0" lvl="0" indent="457200" algn="l" rtl="0">
              <a:lnSpc>
                <a:spcPct val="95000"/>
              </a:lnSpc>
              <a:spcBef>
                <a:spcPts val="0"/>
              </a:spcBef>
              <a:spcAft>
                <a:spcPts val="0"/>
              </a:spcAft>
              <a:buNone/>
            </a:pPr>
            <a:r>
              <a:rPr lang="en-US" sz="2400"/>
              <a:t>Social Credit</a:t>
            </a:r>
            <a:endParaRPr sz="2400"/>
          </a:p>
          <a:p>
            <a:pPr marL="457200" marR="0" lvl="0" indent="-342900" algn="l" rtl="0">
              <a:lnSpc>
                <a:spcPct val="95000"/>
              </a:lnSpc>
              <a:spcBef>
                <a:spcPts val="0"/>
              </a:spcBef>
              <a:spcAft>
                <a:spcPts val="0"/>
              </a:spcAft>
              <a:buSzPts val="1800"/>
              <a:buChar char="●"/>
            </a:pPr>
            <a:r>
              <a:rPr lang="en-US"/>
              <a:t>Ultimate goal of determining the “trustworthiness” of the country’s 1.4 billion citizens</a:t>
            </a:r>
            <a:endParaRPr/>
          </a:p>
          <a:p>
            <a:pPr marL="457200" marR="0" lvl="0" indent="-342900" algn="l" rtl="0">
              <a:lnSpc>
                <a:spcPct val="95000"/>
              </a:lnSpc>
              <a:spcBef>
                <a:spcPts val="0"/>
              </a:spcBef>
              <a:spcAft>
                <a:spcPts val="0"/>
              </a:spcAft>
              <a:buSzPts val="1800"/>
              <a:buChar char="●"/>
            </a:pPr>
            <a:r>
              <a:rPr lang="en-US"/>
              <a:t>Social credit is preventing people from buying airline and train tickets, stopping social gatherings from happening, and blocking people from going on certain dating websites</a:t>
            </a:r>
            <a:endParaRPr/>
          </a:p>
          <a:p>
            <a:pPr marL="457200" marR="0" lvl="0" indent="-342900" algn="l" rtl="0">
              <a:lnSpc>
                <a:spcPct val="95000"/>
              </a:lnSpc>
              <a:spcBef>
                <a:spcPts val="0"/>
              </a:spcBef>
              <a:spcAft>
                <a:spcPts val="0"/>
              </a:spcAft>
              <a:buSzPts val="1800"/>
              <a:buChar char="●"/>
            </a:pPr>
            <a:r>
              <a:rPr lang="en-US"/>
              <a:t>Meanwhile, those viewed kindly are rewarded with discounted energy bills and similar perks</a:t>
            </a:r>
            <a:endParaRPr/>
          </a:p>
          <a:p>
            <a:pPr marL="0" marR="0" lvl="0" indent="0" algn="l" rtl="0">
              <a:lnSpc>
                <a:spcPct val="95000"/>
              </a:lnSpc>
              <a:spcBef>
                <a:spcPts val="0"/>
              </a:spcBef>
              <a:spcAft>
                <a:spcPts val="0"/>
              </a:spcAft>
              <a:buNone/>
            </a:pPr>
            <a:endParaRPr sz="1200"/>
          </a:p>
        </p:txBody>
      </p:sp>
      <p:sp>
        <p:nvSpPr>
          <p:cNvPr id="174" name="Shape 174"/>
          <p:cNvSpPr>
            <a:spLocks noGrp="1"/>
          </p:cNvSpPr>
          <p:nvPr>
            <p:ph type="pic" idx="2"/>
          </p:nvPr>
        </p:nvSpPr>
        <p:spPr>
          <a:xfrm>
            <a:off x="6462533" y="2633620"/>
            <a:ext cx="5193300" cy="3323700"/>
          </a:xfrm>
          <a:prstGeom prst="rect">
            <a:avLst/>
          </a:prstGeom>
        </p:spPr>
        <p:txBody>
          <a:bodyPr spcFirstLastPara="1" wrap="square" lIns="91425" tIns="365750" rIns="91425" bIns="45700" anchor="t" anchorCtr="0">
            <a:noAutofit/>
          </a:bodyPr>
          <a:lstStyle/>
          <a:p>
            <a:pPr marL="0" lvl="0" indent="0" rtl="0">
              <a:spcBef>
                <a:spcPts val="1200"/>
              </a:spcBef>
              <a:spcAft>
                <a:spcPts val="200"/>
              </a:spcAft>
              <a:buNone/>
            </a:pPr>
            <a:endParaRPr/>
          </a:p>
        </p:txBody>
      </p:sp>
      <p:pic>
        <p:nvPicPr>
          <p:cNvPr id="175" name="Shape 175"/>
          <p:cNvPicPr preferRelativeResize="0"/>
          <p:nvPr/>
        </p:nvPicPr>
        <p:blipFill>
          <a:blip r:embed="rId3">
            <a:alphaModFix/>
          </a:blip>
          <a:stretch>
            <a:fillRect/>
          </a:stretch>
        </p:blipFill>
        <p:spPr>
          <a:xfrm>
            <a:off x="5927125" y="2211500"/>
            <a:ext cx="6011701" cy="3996549"/>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1202919" y="284176"/>
            <a:ext cx="9784200" cy="1508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HOW IT’S USED IN CHINESE GOVERNMENT</a:t>
            </a:r>
            <a:endParaRPr/>
          </a:p>
        </p:txBody>
      </p:sp>
      <p:sp>
        <p:nvSpPr>
          <p:cNvPr id="181" name="Shape 181"/>
          <p:cNvSpPr txBox="1">
            <a:spLocks noGrp="1"/>
          </p:cNvSpPr>
          <p:nvPr>
            <p:ph type="body" idx="1"/>
          </p:nvPr>
        </p:nvSpPr>
        <p:spPr>
          <a:xfrm>
            <a:off x="1207002" y="2120050"/>
            <a:ext cx="4376700" cy="4114800"/>
          </a:xfrm>
          <a:prstGeom prst="rect">
            <a:avLst/>
          </a:prstGeom>
        </p:spPr>
        <p:txBody>
          <a:bodyPr spcFirstLastPara="1" wrap="square" lIns="91425" tIns="45700" rIns="91425" bIns="45700" anchor="t" anchorCtr="0">
            <a:noAutofit/>
          </a:bodyPr>
          <a:lstStyle/>
          <a:p>
            <a:pPr marL="0" lvl="0" indent="0">
              <a:spcBef>
                <a:spcPts val="1200"/>
              </a:spcBef>
              <a:spcAft>
                <a:spcPts val="0"/>
              </a:spcAft>
              <a:buNone/>
            </a:pPr>
            <a:r>
              <a:rPr lang="en-US" dirty="0"/>
              <a:t>Rewards include:</a:t>
            </a:r>
            <a:endParaRPr dirty="0"/>
          </a:p>
          <a:p>
            <a:pPr marL="457200" lvl="0" indent="-381000" rtl="0">
              <a:spcBef>
                <a:spcPts val="1200"/>
              </a:spcBef>
              <a:spcAft>
                <a:spcPts val="0"/>
              </a:spcAft>
              <a:buSzPts val="2400"/>
              <a:buChar char="●"/>
            </a:pPr>
            <a:r>
              <a:rPr lang="en-US" sz="1800" dirty="0"/>
              <a:t>More Matches on dating </a:t>
            </a:r>
            <a:r>
              <a:rPr lang="en-US" sz="1800" dirty="0" smtClean="0"/>
              <a:t>sites</a:t>
            </a:r>
          </a:p>
          <a:p>
            <a:pPr marL="457200" lvl="0" indent="-381000" rtl="0">
              <a:spcBef>
                <a:spcPts val="1200"/>
              </a:spcBef>
              <a:spcAft>
                <a:spcPts val="0"/>
              </a:spcAft>
              <a:buSzPts val="2400"/>
              <a:buChar char="●"/>
            </a:pPr>
            <a:endParaRPr sz="1800" dirty="0"/>
          </a:p>
          <a:p>
            <a:pPr marL="457200" lvl="0" indent="-381000" rtl="0">
              <a:spcBef>
                <a:spcPts val="0"/>
              </a:spcBef>
              <a:spcAft>
                <a:spcPts val="0"/>
              </a:spcAft>
              <a:buSzPts val="2400"/>
              <a:buChar char="●"/>
            </a:pPr>
            <a:r>
              <a:rPr lang="en-US" sz="1800" dirty="0"/>
              <a:t>Discounted energy </a:t>
            </a:r>
            <a:r>
              <a:rPr lang="en-US" sz="1800" dirty="0" smtClean="0"/>
              <a:t>bills</a:t>
            </a:r>
          </a:p>
          <a:p>
            <a:pPr marL="457200" lvl="0" indent="-381000" rtl="0">
              <a:spcBef>
                <a:spcPts val="0"/>
              </a:spcBef>
              <a:spcAft>
                <a:spcPts val="0"/>
              </a:spcAft>
              <a:buSzPts val="2400"/>
              <a:buChar char="●"/>
            </a:pPr>
            <a:endParaRPr sz="1800" dirty="0"/>
          </a:p>
          <a:p>
            <a:pPr marL="457200" lvl="0" indent="-381000" rtl="0">
              <a:spcBef>
                <a:spcPts val="0"/>
              </a:spcBef>
              <a:spcAft>
                <a:spcPts val="0"/>
              </a:spcAft>
              <a:buSzPts val="2400"/>
              <a:buChar char="●"/>
            </a:pPr>
            <a:r>
              <a:rPr lang="en-US" sz="1800" dirty="0"/>
              <a:t>Rent items without a </a:t>
            </a:r>
            <a:r>
              <a:rPr lang="en-US" sz="1800" dirty="0" smtClean="0"/>
              <a:t>deposit</a:t>
            </a:r>
          </a:p>
          <a:p>
            <a:pPr marL="457200" lvl="0" indent="-381000" rtl="0">
              <a:spcBef>
                <a:spcPts val="0"/>
              </a:spcBef>
              <a:spcAft>
                <a:spcPts val="0"/>
              </a:spcAft>
              <a:buSzPts val="2400"/>
              <a:buChar char="●"/>
            </a:pPr>
            <a:endParaRPr sz="1800" dirty="0"/>
          </a:p>
          <a:p>
            <a:pPr marL="457200" lvl="0" indent="-381000">
              <a:spcBef>
                <a:spcPts val="0"/>
              </a:spcBef>
              <a:spcAft>
                <a:spcPts val="0"/>
              </a:spcAft>
              <a:buSzPts val="2400"/>
              <a:buChar char="●"/>
            </a:pPr>
            <a:r>
              <a:rPr lang="en-US" sz="1800" dirty="0"/>
              <a:t>Better interest rates in banks</a:t>
            </a:r>
            <a:endParaRPr sz="1800" dirty="0"/>
          </a:p>
        </p:txBody>
      </p:sp>
      <p:sp>
        <p:nvSpPr>
          <p:cNvPr id="182" name="Shape 182"/>
          <p:cNvSpPr txBox="1">
            <a:spLocks noGrp="1"/>
          </p:cNvSpPr>
          <p:nvPr>
            <p:ph type="body" idx="2"/>
          </p:nvPr>
        </p:nvSpPr>
        <p:spPr>
          <a:xfrm>
            <a:off x="6839251" y="2147475"/>
            <a:ext cx="4150200" cy="3432300"/>
          </a:xfrm>
          <a:prstGeom prst="rect">
            <a:avLst/>
          </a:prstGeom>
        </p:spPr>
        <p:txBody>
          <a:bodyPr spcFirstLastPara="1" wrap="square" lIns="91425" tIns="45700" rIns="91425" bIns="45700" anchor="t" anchorCtr="0">
            <a:noAutofit/>
          </a:bodyPr>
          <a:lstStyle/>
          <a:p>
            <a:pPr marL="0" lvl="0" indent="0" rtl="0">
              <a:lnSpc>
                <a:spcPct val="90000"/>
              </a:lnSpc>
              <a:spcBef>
                <a:spcPts val="1200"/>
              </a:spcBef>
              <a:spcAft>
                <a:spcPts val="0"/>
              </a:spcAft>
              <a:buNone/>
            </a:pPr>
            <a:r>
              <a:rPr lang="en-US" sz="3200" dirty="0"/>
              <a:t>Punishments include:</a:t>
            </a:r>
            <a:endParaRPr sz="3200" dirty="0"/>
          </a:p>
          <a:p>
            <a:pPr marL="457200" lvl="0" indent="-368300" rtl="0">
              <a:lnSpc>
                <a:spcPct val="90000"/>
              </a:lnSpc>
              <a:spcBef>
                <a:spcPts val="1200"/>
              </a:spcBef>
              <a:spcAft>
                <a:spcPts val="0"/>
              </a:spcAft>
              <a:buSzPts val="2200"/>
              <a:buChar char="●"/>
            </a:pPr>
            <a:r>
              <a:rPr lang="en-US" dirty="0"/>
              <a:t>Blocked from buying domestic flights</a:t>
            </a:r>
            <a:endParaRPr dirty="0"/>
          </a:p>
          <a:p>
            <a:pPr marL="457200" lvl="0" indent="-368300" rtl="0">
              <a:lnSpc>
                <a:spcPct val="90000"/>
              </a:lnSpc>
              <a:spcBef>
                <a:spcPts val="0"/>
              </a:spcBef>
              <a:spcAft>
                <a:spcPts val="0"/>
              </a:spcAft>
              <a:buSzPts val="2200"/>
              <a:buChar char="●"/>
            </a:pPr>
            <a:r>
              <a:rPr lang="en-US" dirty="0"/>
              <a:t>Banned from buying plane/train tickets</a:t>
            </a:r>
            <a:endParaRPr dirty="0"/>
          </a:p>
          <a:p>
            <a:pPr marL="457200" lvl="0" indent="-368300" rtl="0">
              <a:lnSpc>
                <a:spcPct val="90000"/>
              </a:lnSpc>
              <a:spcBef>
                <a:spcPts val="0"/>
              </a:spcBef>
              <a:spcAft>
                <a:spcPts val="0"/>
              </a:spcAft>
              <a:buSzPts val="2200"/>
              <a:buChar char="●"/>
            </a:pPr>
            <a:r>
              <a:rPr lang="en-US" dirty="0"/>
              <a:t>Slow internet speeds</a:t>
            </a:r>
            <a:endParaRPr dirty="0"/>
          </a:p>
          <a:p>
            <a:pPr marL="457200" lvl="0" indent="-368300" rtl="0">
              <a:lnSpc>
                <a:spcPct val="90000"/>
              </a:lnSpc>
              <a:spcBef>
                <a:spcPts val="0"/>
              </a:spcBef>
              <a:spcAft>
                <a:spcPts val="0"/>
              </a:spcAft>
              <a:buSzPts val="2200"/>
              <a:buChar char="●"/>
            </a:pPr>
            <a:r>
              <a:rPr lang="en-US" dirty="0"/>
              <a:t>Ban you and/or your kids from the best schools</a:t>
            </a:r>
            <a:endParaRPr dirty="0"/>
          </a:p>
          <a:p>
            <a:pPr marL="457200" lvl="0" indent="-368300" rtl="0">
              <a:lnSpc>
                <a:spcPct val="90000"/>
              </a:lnSpc>
              <a:spcBef>
                <a:spcPts val="0"/>
              </a:spcBef>
              <a:spcAft>
                <a:spcPts val="0"/>
              </a:spcAft>
              <a:buSzPts val="2200"/>
              <a:buChar char="●"/>
            </a:pPr>
            <a:r>
              <a:rPr lang="en-US" dirty="0"/>
              <a:t>Limited job options</a:t>
            </a:r>
            <a:endParaRPr dirty="0"/>
          </a:p>
          <a:p>
            <a:pPr marL="457200" lvl="0" indent="-368300" rtl="0">
              <a:lnSpc>
                <a:spcPct val="90000"/>
              </a:lnSpc>
              <a:spcBef>
                <a:spcPts val="0"/>
              </a:spcBef>
              <a:spcAft>
                <a:spcPts val="0"/>
              </a:spcAft>
              <a:buSzPts val="2200"/>
              <a:buChar char="●"/>
            </a:pPr>
            <a:r>
              <a:rPr lang="en-US" dirty="0"/>
              <a:t>Being publically named as a bad citizen</a:t>
            </a:r>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HOW IT</a:t>
            </a:r>
            <a:r>
              <a:rPr lang="en-US"/>
              <a:t>’</a:t>
            </a:r>
            <a:r>
              <a:rPr lang="en-US" sz="4000" b="0" i="0" u="none" strike="noStrike" cap="none">
                <a:solidFill>
                  <a:schemeClr val="dk2"/>
                </a:solidFill>
                <a:latin typeface="Corbel"/>
                <a:ea typeface="Corbel"/>
                <a:cs typeface="Corbel"/>
                <a:sym typeface="Corbel"/>
              </a:rPr>
              <a:t>S USED IN CHINESE GOVERNMENT</a:t>
            </a:r>
            <a:endParaRPr/>
          </a:p>
        </p:txBody>
      </p:sp>
      <p:sp>
        <p:nvSpPr>
          <p:cNvPr id="188" name="Shape 188"/>
          <p:cNvSpPr txBox="1">
            <a:spLocks noGrp="1"/>
          </p:cNvSpPr>
          <p:nvPr>
            <p:ph type="body" idx="1"/>
          </p:nvPr>
        </p:nvSpPr>
        <p:spPr>
          <a:xfrm>
            <a:off x="7066400" y="2131700"/>
            <a:ext cx="4679400" cy="4347300"/>
          </a:xfrm>
          <a:prstGeom prst="rect">
            <a:avLst/>
          </a:prstGeom>
          <a:noFill/>
          <a:ln>
            <a:noFill/>
          </a:ln>
        </p:spPr>
        <p:txBody>
          <a:bodyPr spcFirstLastPara="1" wrap="square" lIns="91425" tIns="45700" rIns="91425" bIns="45700" anchor="t" anchorCtr="0">
            <a:noAutofit/>
          </a:bodyPr>
          <a:lstStyle/>
          <a:p>
            <a:pPr marL="0" marR="0" lvl="0" indent="457200" algn="l" rtl="0">
              <a:lnSpc>
                <a:spcPct val="95000"/>
              </a:lnSpc>
              <a:spcBef>
                <a:spcPts val="0"/>
              </a:spcBef>
              <a:spcAft>
                <a:spcPts val="0"/>
              </a:spcAft>
              <a:buNone/>
            </a:pPr>
            <a:r>
              <a:rPr lang="en-US" sz="2400"/>
              <a:t>By 2020…</a:t>
            </a:r>
            <a:endParaRPr sz="2400"/>
          </a:p>
          <a:p>
            <a:pPr marL="0" lvl="0" indent="0" rtl="0">
              <a:spcBef>
                <a:spcPts val="0"/>
              </a:spcBef>
              <a:spcAft>
                <a:spcPts val="0"/>
              </a:spcAft>
              <a:buNone/>
            </a:pPr>
            <a:endParaRPr/>
          </a:p>
          <a:p>
            <a:pPr marL="457200" lvl="0" indent="-342900" rtl="0">
              <a:spcBef>
                <a:spcPts val="0"/>
              </a:spcBef>
              <a:spcAft>
                <a:spcPts val="0"/>
              </a:spcAft>
              <a:buSzPts val="1800"/>
              <a:buChar char="●"/>
            </a:pPr>
            <a:r>
              <a:rPr lang="en-US"/>
              <a:t>Social Credit to be implemented nationwide</a:t>
            </a:r>
            <a:endParaRPr sz="2400"/>
          </a:p>
          <a:p>
            <a:pPr marL="0" marR="0" lvl="0" indent="0" algn="l" rtl="0">
              <a:lnSpc>
                <a:spcPct val="95000"/>
              </a:lnSpc>
              <a:spcBef>
                <a:spcPts val="0"/>
              </a:spcBef>
              <a:spcAft>
                <a:spcPts val="0"/>
              </a:spcAft>
              <a:buNone/>
            </a:pPr>
            <a:endParaRPr/>
          </a:p>
          <a:p>
            <a:pPr marL="457200" marR="0" lvl="0" indent="-342900" algn="l" rtl="0">
              <a:lnSpc>
                <a:spcPct val="95000"/>
              </a:lnSpc>
              <a:spcBef>
                <a:spcPts val="0"/>
              </a:spcBef>
              <a:spcAft>
                <a:spcPts val="0"/>
              </a:spcAft>
              <a:buSzPts val="1800"/>
              <a:buChar char="●"/>
            </a:pPr>
            <a:r>
              <a:rPr lang="en-US"/>
              <a:t>Currently have around 170 million CCTVs and plan to have 400 million more</a:t>
            </a:r>
            <a:endParaRPr/>
          </a:p>
          <a:p>
            <a:pPr marL="0" marR="0" lvl="0" indent="0" algn="l" rtl="0">
              <a:lnSpc>
                <a:spcPct val="95000"/>
              </a:lnSpc>
              <a:spcBef>
                <a:spcPts val="0"/>
              </a:spcBef>
              <a:spcAft>
                <a:spcPts val="0"/>
              </a:spcAft>
              <a:buNone/>
            </a:pPr>
            <a:endParaRPr/>
          </a:p>
          <a:p>
            <a:pPr marL="457200" marR="0" lvl="0" indent="-342900" algn="l" rtl="0">
              <a:lnSpc>
                <a:spcPct val="95000"/>
              </a:lnSpc>
              <a:spcBef>
                <a:spcPts val="0"/>
              </a:spcBef>
              <a:spcAft>
                <a:spcPts val="0"/>
              </a:spcAft>
              <a:buSzPts val="1800"/>
              <a:buChar char="●"/>
            </a:pPr>
            <a:r>
              <a:rPr lang="en-US"/>
              <a:t>China’s government aims to make the video surveillance network “omnipresent, fully networked, always working and fully controllable”</a:t>
            </a:r>
            <a:endParaRPr/>
          </a:p>
          <a:p>
            <a:pPr marL="0" marR="0" lvl="0" indent="0" algn="l" rtl="0">
              <a:lnSpc>
                <a:spcPct val="95000"/>
              </a:lnSpc>
              <a:spcBef>
                <a:spcPts val="0"/>
              </a:spcBef>
              <a:spcAft>
                <a:spcPts val="0"/>
              </a:spcAft>
              <a:buNone/>
            </a:pPr>
            <a:endParaRPr/>
          </a:p>
        </p:txBody>
      </p:sp>
      <p:pic>
        <p:nvPicPr>
          <p:cNvPr id="189" name="Shape 189"/>
          <p:cNvPicPr preferRelativeResize="0"/>
          <p:nvPr/>
        </p:nvPicPr>
        <p:blipFill>
          <a:blip r:embed="rId3">
            <a:alphaModFix/>
          </a:blip>
          <a:stretch>
            <a:fillRect/>
          </a:stretch>
        </p:blipFill>
        <p:spPr>
          <a:xfrm>
            <a:off x="304800" y="2131701"/>
            <a:ext cx="6761600" cy="3800509"/>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HOW IT</a:t>
            </a:r>
            <a:r>
              <a:rPr lang="en-US"/>
              <a:t>’</a:t>
            </a:r>
            <a:r>
              <a:rPr lang="en-US" sz="4000" b="0" i="0" u="none" strike="noStrike" cap="none">
                <a:solidFill>
                  <a:schemeClr val="dk2"/>
                </a:solidFill>
                <a:latin typeface="Corbel"/>
                <a:ea typeface="Corbel"/>
                <a:cs typeface="Corbel"/>
                <a:sym typeface="Corbel"/>
              </a:rPr>
              <a:t>S USED IN CHINESE GOVERNMENT</a:t>
            </a:r>
            <a:endParaRPr/>
          </a:p>
        </p:txBody>
      </p:sp>
      <p:sp>
        <p:nvSpPr>
          <p:cNvPr id="195" name="Shape 195"/>
          <p:cNvSpPr txBox="1">
            <a:spLocks noGrp="1"/>
          </p:cNvSpPr>
          <p:nvPr>
            <p:ph type="body" idx="1"/>
          </p:nvPr>
        </p:nvSpPr>
        <p:spPr>
          <a:xfrm>
            <a:off x="658100" y="2131688"/>
            <a:ext cx="4679400" cy="43473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2400" b="1"/>
              <a:t>“Omnipresent, fully networked, always working and fully controllable”</a:t>
            </a:r>
            <a:endParaRPr sz="2400" b="1"/>
          </a:p>
          <a:p>
            <a:pPr marL="0" lvl="0" indent="0" rtl="0">
              <a:spcBef>
                <a:spcPts val="0"/>
              </a:spcBef>
              <a:spcAft>
                <a:spcPts val="0"/>
              </a:spcAft>
              <a:buNone/>
            </a:pPr>
            <a:r>
              <a:rPr lang="en-US"/>
              <a:t>Guangdong-based Bell New Vision Co. is developing the nationwide "Sharp Eyes" platform that can link up public surveillance cameras and those installed in smart devices in the home, to a nationwide network for viewing in real time by anyone who is given access</a:t>
            </a:r>
            <a:endParaRPr/>
          </a:p>
          <a:p>
            <a:pPr marL="0" marR="0" lvl="0" indent="0" algn="l" rtl="0">
              <a:lnSpc>
                <a:spcPct val="95000"/>
              </a:lnSpc>
              <a:spcBef>
                <a:spcPts val="0"/>
              </a:spcBef>
              <a:spcAft>
                <a:spcPts val="0"/>
              </a:spcAft>
              <a:buNone/>
            </a:pPr>
            <a:endParaRPr/>
          </a:p>
        </p:txBody>
      </p:sp>
      <p:pic>
        <p:nvPicPr>
          <p:cNvPr id="196" name="Shape 196"/>
          <p:cNvPicPr preferRelativeResize="0"/>
          <p:nvPr/>
        </p:nvPicPr>
        <p:blipFill>
          <a:blip r:embed="rId3">
            <a:alphaModFix/>
          </a:blip>
          <a:stretch>
            <a:fillRect/>
          </a:stretch>
        </p:blipFill>
        <p:spPr>
          <a:xfrm>
            <a:off x="5626200" y="2538463"/>
            <a:ext cx="6286500" cy="353377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2"/>
              </a:buClr>
              <a:buSzPts val="4000"/>
              <a:buFont typeface="Corbel"/>
              <a:buNone/>
            </a:pPr>
            <a:r>
              <a:rPr lang="en-US"/>
              <a:t>WHAT’S GOOD WITH THE WAY IT IS BEING USED</a:t>
            </a:r>
            <a:endParaRPr/>
          </a:p>
        </p:txBody>
      </p:sp>
      <p:sp>
        <p:nvSpPr>
          <p:cNvPr id="202" name="Shape 202"/>
          <p:cNvSpPr txBox="1">
            <a:spLocks noGrp="1"/>
          </p:cNvSpPr>
          <p:nvPr>
            <p:ph type="body" idx="1"/>
          </p:nvPr>
        </p:nvSpPr>
        <p:spPr>
          <a:xfrm>
            <a:off x="1205357" y="2011675"/>
            <a:ext cx="10029900" cy="4206300"/>
          </a:xfrm>
          <a:prstGeom prst="rect">
            <a:avLst/>
          </a:prstGeom>
          <a:noFill/>
          <a:ln>
            <a:noFill/>
          </a:ln>
        </p:spPr>
        <p:txBody>
          <a:bodyPr spcFirstLastPara="1" wrap="square" lIns="91425" tIns="45700" rIns="91425" bIns="45700" anchor="t" anchorCtr="0">
            <a:noAutofit/>
          </a:bodyPr>
          <a:lstStyle/>
          <a:p>
            <a:pPr marL="182880" marR="0" lvl="0" indent="-43179" algn="l" rtl="0">
              <a:lnSpc>
                <a:spcPct val="90000"/>
              </a:lnSpc>
              <a:spcBef>
                <a:spcPts val="0"/>
              </a:spcBef>
              <a:spcAft>
                <a:spcPts val="0"/>
              </a:spcAft>
              <a:buClr>
                <a:schemeClr val="lt1"/>
              </a:buClr>
              <a:buSzPts val="2200"/>
              <a:buFont typeface="Noto Sans Symbols"/>
              <a:buNone/>
            </a:pPr>
            <a:endParaRPr sz="2400" b="1"/>
          </a:p>
          <a:p>
            <a:pPr marL="457200" lvl="0" indent="-368300" rtl="0">
              <a:spcBef>
                <a:spcPts val="0"/>
              </a:spcBef>
              <a:spcAft>
                <a:spcPts val="0"/>
              </a:spcAft>
              <a:buSzPts val="2200"/>
              <a:buChar char="●"/>
            </a:pPr>
            <a:r>
              <a:rPr lang="en-US"/>
              <a:t>Facial recognition is being used to identify fugitives and missing persons </a:t>
            </a:r>
            <a:endParaRPr/>
          </a:p>
          <a:p>
            <a:pPr marL="0" lvl="0" indent="0" rtl="0">
              <a:spcBef>
                <a:spcPts val="0"/>
              </a:spcBef>
              <a:spcAft>
                <a:spcPts val="0"/>
              </a:spcAft>
              <a:buNone/>
            </a:pPr>
            <a:endParaRPr/>
          </a:p>
          <a:p>
            <a:pPr marL="457200" lvl="0" indent="-368300" rtl="0">
              <a:spcBef>
                <a:spcPts val="0"/>
              </a:spcBef>
              <a:spcAft>
                <a:spcPts val="0"/>
              </a:spcAft>
              <a:buSzPts val="2200"/>
              <a:buChar char="●"/>
            </a:pPr>
            <a:r>
              <a:rPr lang="en-US"/>
              <a:t>It’s helping law enforcement agencies identify persons of interest from images</a:t>
            </a:r>
            <a:endParaRPr/>
          </a:p>
          <a:p>
            <a:pPr marL="0" lvl="0" indent="0" rtl="0">
              <a:spcBef>
                <a:spcPts val="0"/>
              </a:spcBef>
              <a:spcAft>
                <a:spcPts val="0"/>
              </a:spcAft>
              <a:buNone/>
            </a:pPr>
            <a:r>
              <a:rPr lang="en-US"/>
              <a:t> </a:t>
            </a:r>
            <a:endParaRPr/>
          </a:p>
          <a:p>
            <a:pPr marL="457200" lvl="0" indent="-368300" rtl="0">
              <a:spcBef>
                <a:spcPts val="0"/>
              </a:spcBef>
              <a:spcAft>
                <a:spcPts val="0"/>
              </a:spcAft>
              <a:buSzPts val="2200"/>
              <a:buChar char="●"/>
            </a:pPr>
            <a:r>
              <a:rPr lang="en-US"/>
              <a:t>It allows subjects to be tracked from crime scenes</a:t>
            </a:r>
            <a:endParaRPr/>
          </a:p>
          <a:p>
            <a:pPr marL="0" lvl="0" indent="0" rtl="0">
              <a:spcBef>
                <a:spcPts val="0"/>
              </a:spcBef>
              <a:spcAft>
                <a:spcPts val="0"/>
              </a:spcAft>
              <a:buNone/>
            </a:pPr>
            <a:endParaRPr/>
          </a:p>
          <a:p>
            <a:pPr marL="457200" lvl="0" indent="-368300" rtl="0">
              <a:spcBef>
                <a:spcPts val="0"/>
              </a:spcBef>
              <a:spcAft>
                <a:spcPts val="0"/>
              </a:spcAft>
              <a:buSzPts val="2200"/>
              <a:buChar char="●"/>
            </a:pPr>
            <a:r>
              <a:rPr lang="en-US"/>
              <a:t>It’s reducing crime by performing automated surveillance at high-risk locations</a:t>
            </a:r>
            <a:endParaRPr/>
          </a:p>
          <a:p>
            <a:pPr marL="182880" lvl="0" indent="-43179" rtl="0">
              <a:spcBef>
                <a:spcPts val="0"/>
              </a:spcBef>
              <a:spcAft>
                <a:spcPts val="0"/>
              </a:spcAft>
              <a:buClr>
                <a:schemeClr val="lt1"/>
              </a:buClr>
              <a:buSzPts val="2200"/>
              <a:buFont typeface="Noto Sans Symbols"/>
              <a:buNone/>
            </a:pPr>
            <a:endParaRPr sz="2200" b="0" i="0" u="none" strike="noStrike" cap="none">
              <a:solidFill>
                <a:schemeClr val="lt1"/>
              </a:solidFill>
              <a:latin typeface="Corbel"/>
              <a:ea typeface="Corbel"/>
              <a:cs typeface="Corbel"/>
              <a:sym typeface="Corbe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WHAT’S WRONG WITH THE WAY IT </a:t>
            </a:r>
            <a:r>
              <a:rPr lang="en-US"/>
              <a:t>I</a:t>
            </a:r>
            <a:r>
              <a:rPr lang="en-US" sz="4000" b="0" i="0" u="none" strike="noStrike" cap="none">
                <a:solidFill>
                  <a:schemeClr val="dk2"/>
                </a:solidFill>
                <a:latin typeface="Corbel"/>
                <a:ea typeface="Corbel"/>
                <a:cs typeface="Corbel"/>
                <a:sym typeface="Corbel"/>
              </a:rPr>
              <a:t>S BEING USED</a:t>
            </a:r>
            <a:endParaRPr/>
          </a:p>
        </p:txBody>
      </p:sp>
      <p:sp>
        <p:nvSpPr>
          <p:cNvPr id="208" name="Shape 208"/>
          <p:cNvSpPr txBox="1">
            <a:spLocks noGrp="1"/>
          </p:cNvSpPr>
          <p:nvPr>
            <p:ph type="body" idx="1"/>
          </p:nvPr>
        </p:nvSpPr>
        <p:spPr>
          <a:xfrm>
            <a:off x="1202919" y="2011680"/>
            <a:ext cx="9784200" cy="4206300"/>
          </a:xfrm>
          <a:prstGeom prst="rect">
            <a:avLst/>
          </a:prstGeom>
          <a:noFill/>
          <a:ln>
            <a:noFill/>
          </a:ln>
        </p:spPr>
        <p:txBody>
          <a:bodyPr spcFirstLastPara="1" wrap="square" lIns="91425" tIns="45700" rIns="91425" bIns="45700" anchor="t" anchorCtr="0">
            <a:noAutofit/>
          </a:bodyPr>
          <a:lstStyle/>
          <a:p>
            <a:pPr marL="182880" marR="0" lvl="0" indent="-43179" algn="l" rtl="0">
              <a:lnSpc>
                <a:spcPct val="90000"/>
              </a:lnSpc>
              <a:spcBef>
                <a:spcPts val="0"/>
              </a:spcBef>
              <a:spcAft>
                <a:spcPts val="0"/>
              </a:spcAft>
              <a:buClr>
                <a:schemeClr val="lt1"/>
              </a:buClr>
              <a:buSzPts val="2200"/>
              <a:buFont typeface="Noto Sans Symbols"/>
              <a:buNone/>
            </a:pPr>
            <a:endParaRPr/>
          </a:p>
          <a:p>
            <a:pPr marL="457200" marR="0" lvl="0" indent="-368300" algn="l" rtl="0">
              <a:lnSpc>
                <a:spcPct val="90000"/>
              </a:lnSpc>
              <a:spcBef>
                <a:spcPts val="0"/>
              </a:spcBef>
              <a:spcAft>
                <a:spcPts val="0"/>
              </a:spcAft>
              <a:buSzPts val="2200"/>
              <a:buChar char="●"/>
            </a:pPr>
            <a:r>
              <a:rPr lang="en-US"/>
              <a:t>Over collection of data</a:t>
            </a:r>
            <a:endParaRPr/>
          </a:p>
          <a:p>
            <a:pPr marL="0" marR="0" lvl="0" indent="0" algn="l" rtl="0">
              <a:lnSpc>
                <a:spcPct val="90000"/>
              </a:lnSpc>
              <a:spcBef>
                <a:spcPts val="0"/>
              </a:spcBef>
              <a:spcAft>
                <a:spcPts val="0"/>
              </a:spcAft>
              <a:buNone/>
            </a:pPr>
            <a:endParaRPr/>
          </a:p>
          <a:p>
            <a:pPr marL="457200" marR="0" lvl="0" indent="-368300" algn="l" rtl="0">
              <a:lnSpc>
                <a:spcPct val="90000"/>
              </a:lnSpc>
              <a:spcBef>
                <a:spcPts val="0"/>
              </a:spcBef>
              <a:spcAft>
                <a:spcPts val="0"/>
              </a:spcAft>
              <a:buSzPts val="2200"/>
              <a:buChar char="●"/>
            </a:pPr>
            <a:r>
              <a:rPr lang="en-US"/>
              <a:t>Unclear rules on the  legal process required for collection  </a:t>
            </a:r>
            <a:endParaRPr/>
          </a:p>
          <a:p>
            <a:pPr marL="0" marR="0" lvl="0" indent="0" algn="l" rtl="0">
              <a:lnSpc>
                <a:spcPct val="90000"/>
              </a:lnSpc>
              <a:spcBef>
                <a:spcPts val="0"/>
              </a:spcBef>
              <a:spcAft>
                <a:spcPts val="0"/>
              </a:spcAft>
              <a:buNone/>
            </a:pPr>
            <a:endParaRPr/>
          </a:p>
          <a:p>
            <a:pPr marL="457200" marR="0" lvl="0" indent="-368300" algn="l" rtl="0">
              <a:lnSpc>
                <a:spcPct val="90000"/>
              </a:lnSpc>
              <a:spcBef>
                <a:spcPts val="0"/>
              </a:spcBef>
              <a:spcAft>
                <a:spcPts val="0"/>
              </a:spcAft>
              <a:buSzPts val="2200"/>
              <a:buChar char="●"/>
            </a:pPr>
            <a:r>
              <a:rPr lang="en-US"/>
              <a:t>People don’t know when their data is captured and what it’s being used for</a:t>
            </a:r>
            <a:endParaRPr/>
          </a:p>
          <a:p>
            <a:pPr marL="0" marR="0" lvl="0" indent="0" algn="l" rtl="0">
              <a:lnSpc>
                <a:spcPct val="90000"/>
              </a:lnSpc>
              <a:spcBef>
                <a:spcPts val="0"/>
              </a:spcBef>
              <a:spcAft>
                <a:spcPts val="0"/>
              </a:spcAft>
              <a:buNone/>
            </a:pPr>
            <a:endParaRPr/>
          </a:p>
          <a:p>
            <a:pPr marL="457200" marR="0" lvl="0" indent="-368300" algn="l" rtl="0">
              <a:lnSpc>
                <a:spcPct val="90000"/>
              </a:lnSpc>
              <a:spcBef>
                <a:spcPts val="0"/>
              </a:spcBef>
              <a:spcAft>
                <a:spcPts val="0"/>
              </a:spcAft>
              <a:buSzPts val="2200"/>
              <a:buChar char="●"/>
            </a:pPr>
            <a:r>
              <a:rPr lang="en-US"/>
              <a:t>Future intentions are unknown</a:t>
            </a:r>
            <a:endParaRPr/>
          </a:p>
          <a:p>
            <a:pPr marL="0" marR="0" lvl="0" indent="0" algn="l" rtl="0">
              <a:lnSpc>
                <a:spcPct val="90000"/>
              </a:lnSpc>
              <a:spcBef>
                <a:spcPts val="0"/>
              </a:spcBef>
              <a:spcAft>
                <a:spcPts val="0"/>
              </a:spcAft>
              <a:buNone/>
            </a:pPr>
            <a:endParaRPr/>
          </a:p>
          <a:p>
            <a:pPr marL="0" marR="0" lvl="0" indent="0" algn="l" rtl="0">
              <a:lnSpc>
                <a:spcPct val="90000"/>
              </a:lnSpc>
              <a:spcBef>
                <a:spcPts val="0"/>
              </a:spcBef>
              <a:spcAft>
                <a:spcPts val="0"/>
              </a:spcAft>
              <a:buNone/>
            </a:pPr>
            <a:endParaRPr/>
          </a:p>
          <a:p>
            <a:pPr marL="0" marR="0" lvl="0" indent="0" algn="l" rtl="0">
              <a:lnSpc>
                <a:spcPct val="90000"/>
              </a:lnSpc>
              <a:spcBef>
                <a:spcPts val="0"/>
              </a:spcBef>
              <a:spcAft>
                <a:spcPts val="0"/>
              </a:spcAft>
              <a:buNone/>
            </a:pP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METHODS TO AVOID</a:t>
            </a:r>
            <a:r>
              <a:rPr lang="en-US"/>
              <a:t> FACIAL RECOGNITION</a:t>
            </a:r>
            <a:endParaRPr/>
          </a:p>
        </p:txBody>
      </p:sp>
      <p:sp>
        <p:nvSpPr>
          <p:cNvPr id="214" name="Shape 214"/>
          <p:cNvSpPr txBox="1">
            <a:spLocks noGrp="1"/>
          </p:cNvSpPr>
          <p:nvPr>
            <p:ph type="body" idx="1"/>
          </p:nvPr>
        </p:nvSpPr>
        <p:spPr>
          <a:xfrm>
            <a:off x="7790688" y="2150621"/>
            <a:ext cx="3200400" cy="3429000"/>
          </a:xfrm>
          <a:prstGeom prst="rect">
            <a:avLst/>
          </a:prstGeom>
        </p:spPr>
        <p:txBody>
          <a:bodyPr spcFirstLastPara="1" wrap="square" lIns="91425" tIns="45700" rIns="91425" bIns="45700" anchor="t" anchorCtr="0">
            <a:noAutofit/>
          </a:bodyPr>
          <a:lstStyle/>
          <a:p>
            <a:pPr marL="457200" lvl="0" indent="-342900" rtl="0">
              <a:spcBef>
                <a:spcPts val="1200"/>
              </a:spcBef>
              <a:spcAft>
                <a:spcPts val="0"/>
              </a:spcAft>
              <a:buSzPts val="1800"/>
              <a:buChar char="●"/>
            </a:pPr>
            <a:r>
              <a:rPr lang="en-US" dirty="0"/>
              <a:t>Confuses facial recognition algorithms to avoid detection and allow impersonation</a:t>
            </a:r>
            <a:endParaRPr dirty="0"/>
          </a:p>
          <a:p>
            <a:pPr marL="0" lvl="0" indent="0" rtl="0">
              <a:spcBef>
                <a:spcPts val="1200"/>
              </a:spcBef>
              <a:spcAft>
                <a:spcPts val="0"/>
              </a:spcAft>
              <a:buNone/>
            </a:pPr>
            <a:endParaRPr dirty="0"/>
          </a:p>
          <a:p>
            <a:pPr marL="457200" lvl="0" indent="-342900" rtl="0">
              <a:spcBef>
                <a:spcPts val="1200"/>
              </a:spcBef>
              <a:spcAft>
                <a:spcPts val="0"/>
              </a:spcAft>
              <a:buSzPts val="1800"/>
              <a:buChar char="●"/>
            </a:pPr>
            <a:r>
              <a:rPr lang="en-US" dirty="0"/>
              <a:t>The algorithm will interpret the glasses as pixels and confuse them as being part of the face</a:t>
            </a:r>
            <a:endParaRPr dirty="0"/>
          </a:p>
        </p:txBody>
      </p:sp>
      <p:sp>
        <p:nvSpPr>
          <p:cNvPr id="215" name="Shape 215"/>
          <p:cNvSpPr>
            <a:spLocks noGrp="1"/>
          </p:cNvSpPr>
          <p:nvPr>
            <p:ph type="pic" idx="2"/>
          </p:nvPr>
        </p:nvSpPr>
        <p:spPr>
          <a:xfrm>
            <a:off x="1280160" y="2211494"/>
            <a:ext cx="6126600" cy="3931800"/>
          </a:xfrm>
          <a:prstGeom prst="rect">
            <a:avLst/>
          </a:prstGeom>
        </p:spPr>
        <p:txBody>
          <a:bodyPr spcFirstLastPara="1" wrap="square" lIns="91425" tIns="365750" rIns="91425" bIns="45700" anchor="t" anchorCtr="0">
            <a:noAutofit/>
          </a:bodyPr>
          <a:lstStyle/>
          <a:p>
            <a:pPr marL="0" lvl="0" indent="0">
              <a:spcBef>
                <a:spcPts val="1200"/>
              </a:spcBef>
              <a:spcAft>
                <a:spcPts val="200"/>
              </a:spcAft>
              <a:buNone/>
            </a:pPr>
            <a:endParaRPr/>
          </a:p>
        </p:txBody>
      </p:sp>
      <p:pic>
        <p:nvPicPr>
          <p:cNvPr id="216" name="Shape 216"/>
          <p:cNvPicPr preferRelativeResize="0"/>
          <p:nvPr/>
        </p:nvPicPr>
        <p:blipFill>
          <a:blip r:embed="rId3">
            <a:alphaModFix/>
          </a:blip>
          <a:stretch>
            <a:fillRect/>
          </a:stretch>
        </p:blipFill>
        <p:spPr>
          <a:xfrm>
            <a:off x="1064950" y="1905734"/>
            <a:ext cx="6341799" cy="4453292"/>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202919" y="284176"/>
            <a:ext cx="9784200" cy="1508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AGENDA</a:t>
            </a:r>
            <a:endParaRPr/>
          </a:p>
        </p:txBody>
      </p:sp>
      <p:sp>
        <p:nvSpPr>
          <p:cNvPr id="95" name="Shape 95"/>
          <p:cNvSpPr txBox="1">
            <a:spLocks noGrp="1"/>
          </p:cNvSpPr>
          <p:nvPr>
            <p:ph type="body" idx="1"/>
          </p:nvPr>
        </p:nvSpPr>
        <p:spPr>
          <a:xfrm>
            <a:off x="1202919" y="2011680"/>
            <a:ext cx="9784200" cy="4206300"/>
          </a:xfrm>
          <a:prstGeom prst="rect">
            <a:avLst/>
          </a:prstGeom>
        </p:spPr>
        <p:txBody>
          <a:bodyPr spcFirstLastPara="1" wrap="square" lIns="91425" tIns="45700" rIns="91425" bIns="45700" anchor="t" anchorCtr="0">
            <a:noAutofit/>
          </a:bodyPr>
          <a:lstStyle/>
          <a:p>
            <a:pPr marL="457200" lvl="0" indent="-368300" rtl="0">
              <a:spcBef>
                <a:spcPts val="1200"/>
              </a:spcBef>
              <a:spcAft>
                <a:spcPts val="0"/>
              </a:spcAft>
              <a:buSzPts val="2200"/>
              <a:buChar char="●"/>
            </a:pPr>
            <a:r>
              <a:rPr lang="en-US"/>
              <a:t>WHAT IS FACIAL RECOGNITION</a:t>
            </a:r>
            <a:endParaRPr/>
          </a:p>
          <a:p>
            <a:pPr marL="457200" lvl="0" indent="-368300" rtl="0">
              <a:spcBef>
                <a:spcPts val="0"/>
              </a:spcBef>
              <a:spcAft>
                <a:spcPts val="0"/>
              </a:spcAft>
              <a:buSzPts val="2200"/>
              <a:buChar char="●"/>
            </a:pPr>
            <a:r>
              <a:rPr lang="en-US"/>
              <a:t>TECHNOLOGY BEHIND IT</a:t>
            </a:r>
            <a:endParaRPr/>
          </a:p>
          <a:p>
            <a:pPr marL="457200" lvl="0" indent="-368300" rtl="0">
              <a:spcBef>
                <a:spcPts val="0"/>
              </a:spcBef>
              <a:spcAft>
                <a:spcPts val="0"/>
              </a:spcAft>
              <a:buSzPts val="2200"/>
              <a:buChar char="●"/>
            </a:pPr>
            <a:r>
              <a:rPr lang="en-US"/>
              <a:t>HOW IT’S USED BY GOVERNMENTS</a:t>
            </a:r>
            <a:endParaRPr/>
          </a:p>
          <a:p>
            <a:pPr marL="457200" lvl="0" indent="-368300" rtl="0">
              <a:spcBef>
                <a:spcPts val="0"/>
              </a:spcBef>
              <a:spcAft>
                <a:spcPts val="0"/>
              </a:spcAft>
              <a:buSzPts val="2200"/>
              <a:buChar char="●"/>
            </a:pPr>
            <a:r>
              <a:rPr lang="en-US"/>
              <a:t>PROS / CONS </a:t>
            </a:r>
            <a:endParaRPr/>
          </a:p>
          <a:p>
            <a:pPr marL="457200" lvl="0" indent="-368300" rtl="0">
              <a:spcBef>
                <a:spcPts val="0"/>
              </a:spcBef>
              <a:spcAft>
                <a:spcPts val="0"/>
              </a:spcAft>
              <a:buSzPts val="2200"/>
              <a:buChar char="●"/>
            </a:pPr>
            <a:r>
              <a:rPr lang="en-US"/>
              <a:t>METHODS TO AVOID FACIAL RECOGNITION</a:t>
            </a:r>
            <a:endParaRPr/>
          </a:p>
          <a:p>
            <a:pPr marL="457200" lvl="0" indent="-368300" rtl="0">
              <a:spcBef>
                <a:spcPts val="0"/>
              </a:spcBef>
              <a:spcAft>
                <a:spcPts val="0"/>
              </a:spcAft>
              <a:buSzPts val="2200"/>
              <a:buChar char="●"/>
            </a:pPr>
            <a:r>
              <a:rPr lang="en-US"/>
              <a:t>METHODS TO PREVENT AVOIDANCE</a:t>
            </a:r>
            <a:endParaRPr/>
          </a:p>
          <a:p>
            <a:pPr marL="0" lvl="0" indent="0" rtl="0">
              <a:spcBef>
                <a:spcPts val="1200"/>
              </a:spcBef>
              <a:spcAft>
                <a:spcPts val="20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METHODS TO AVOID</a:t>
            </a:r>
            <a:r>
              <a:rPr lang="en-US"/>
              <a:t> FACIAL RECOGNITION</a:t>
            </a:r>
            <a:endParaRPr/>
          </a:p>
        </p:txBody>
      </p:sp>
      <p:sp>
        <p:nvSpPr>
          <p:cNvPr id="222" name="Shape 222"/>
          <p:cNvSpPr txBox="1">
            <a:spLocks noGrp="1"/>
          </p:cNvSpPr>
          <p:nvPr>
            <p:ph type="body" idx="1"/>
          </p:nvPr>
        </p:nvSpPr>
        <p:spPr>
          <a:xfrm>
            <a:off x="8717988" y="2160796"/>
            <a:ext cx="3200400" cy="3429000"/>
          </a:xfrm>
          <a:prstGeom prst="rect">
            <a:avLst/>
          </a:prstGeom>
        </p:spPr>
        <p:txBody>
          <a:bodyPr spcFirstLastPara="1" wrap="square" lIns="91425" tIns="45700" rIns="91425" bIns="45700" anchor="t" anchorCtr="0">
            <a:noAutofit/>
          </a:bodyPr>
          <a:lstStyle/>
          <a:p>
            <a:pPr marL="457200" lvl="0" indent="-342900" rtl="0">
              <a:spcBef>
                <a:spcPts val="1200"/>
              </a:spcBef>
              <a:spcAft>
                <a:spcPts val="0"/>
              </a:spcAft>
              <a:buSzPts val="1800"/>
              <a:buChar char="●"/>
            </a:pPr>
            <a:r>
              <a:rPr lang="en-US"/>
              <a:t>Projects infrared LEDs to obscure the wearers identity</a:t>
            </a:r>
            <a:endParaRPr/>
          </a:p>
          <a:p>
            <a:pPr marL="0" lvl="0" indent="0" rtl="0">
              <a:spcBef>
                <a:spcPts val="1200"/>
              </a:spcBef>
              <a:spcAft>
                <a:spcPts val="0"/>
              </a:spcAft>
              <a:buNone/>
            </a:pPr>
            <a:endParaRPr/>
          </a:p>
          <a:p>
            <a:pPr marL="457200" lvl="0" indent="-342900">
              <a:spcBef>
                <a:spcPts val="1200"/>
              </a:spcBef>
              <a:spcAft>
                <a:spcPts val="0"/>
              </a:spcAft>
              <a:buSzPts val="1800"/>
              <a:buChar char="●"/>
            </a:pPr>
            <a:r>
              <a:rPr lang="en-US"/>
              <a:t>Can be used to impersonate a different person to pass facial recognition-based authentication</a:t>
            </a:r>
            <a:endParaRPr/>
          </a:p>
        </p:txBody>
      </p:sp>
      <p:pic>
        <p:nvPicPr>
          <p:cNvPr id="223" name="Shape 223"/>
          <p:cNvPicPr preferRelativeResize="0"/>
          <p:nvPr/>
        </p:nvPicPr>
        <p:blipFill>
          <a:blip r:embed="rId3">
            <a:alphaModFix/>
          </a:blip>
          <a:stretch>
            <a:fillRect/>
          </a:stretch>
        </p:blipFill>
        <p:spPr>
          <a:xfrm>
            <a:off x="4422550" y="1935525"/>
            <a:ext cx="4050950" cy="4112275"/>
          </a:xfrm>
          <a:prstGeom prst="rect">
            <a:avLst/>
          </a:prstGeom>
          <a:noFill/>
          <a:ln>
            <a:noFill/>
          </a:ln>
        </p:spPr>
      </p:pic>
      <p:pic>
        <p:nvPicPr>
          <p:cNvPr id="224" name="Shape 224"/>
          <p:cNvPicPr preferRelativeResize="0"/>
          <p:nvPr/>
        </p:nvPicPr>
        <p:blipFill>
          <a:blip r:embed="rId4">
            <a:alphaModFix/>
          </a:blip>
          <a:stretch>
            <a:fillRect/>
          </a:stretch>
        </p:blipFill>
        <p:spPr>
          <a:xfrm>
            <a:off x="0" y="1935525"/>
            <a:ext cx="4443850" cy="4112276"/>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METHODS TO STOP AVOIDANCE</a:t>
            </a:r>
            <a:endParaRPr/>
          </a:p>
        </p:txBody>
      </p:sp>
      <p:sp>
        <p:nvSpPr>
          <p:cNvPr id="230" name="Shape 230"/>
          <p:cNvSpPr txBox="1">
            <a:spLocks noGrp="1"/>
          </p:cNvSpPr>
          <p:nvPr>
            <p:ph type="body" idx="1"/>
          </p:nvPr>
        </p:nvSpPr>
        <p:spPr>
          <a:xfrm>
            <a:off x="7790703" y="2150625"/>
            <a:ext cx="3940200" cy="3429000"/>
          </a:xfrm>
          <a:prstGeom prst="rect">
            <a:avLst/>
          </a:prstGeom>
          <a:noFill/>
          <a:ln>
            <a:noFill/>
          </a:ln>
        </p:spPr>
        <p:txBody>
          <a:bodyPr spcFirstLastPara="1" wrap="square" lIns="91425" tIns="45700" rIns="91425" bIns="45700" anchor="ctr" anchorCtr="0">
            <a:noAutofit/>
          </a:bodyPr>
          <a:lstStyle/>
          <a:p>
            <a:pPr marL="457200" marR="0" lvl="0" indent="-342900" algn="l" rtl="0">
              <a:lnSpc>
                <a:spcPct val="95000"/>
              </a:lnSpc>
              <a:spcBef>
                <a:spcPts val="1200"/>
              </a:spcBef>
              <a:spcAft>
                <a:spcPts val="0"/>
              </a:spcAft>
              <a:buSzPts val="1800"/>
              <a:buChar char="●"/>
            </a:pPr>
            <a:r>
              <a:rPr lang="en-US"/>
              <a:t>Machine learning algorithm selects 14 key points on a face</a:t>
            </a:r>
            <a:endParaRPr/>
          </a:p>
          <a:p>
            <a:pPr marL="0" marR="0" lvl="0" indent="0" algn="l" rtl="0">
              <a:lnSpc>
                <a:spcPct val="95000"/>
              </a:lnSpc>
              <a:spcBef>
                <a:spcPts val="1200"/>
              </a:spcBef>
              <a:spcAft>
                <a:spcPts val="0"/>
              </a:spcAft>
              <a:buNone/>
            </a:pPr>
            <a:endParaRPr/>
          </a:p>
          <a:p>
            <a:pPr marL="0" marR="0" lvl="0" indent="457200" algn="l" rtl="0">
              <a:lnSpc>
                <a:spcPct val="100000"/>
              </a:lnSpc>
              <a:spcBef>
                <a:spcPts val="200"/>
              </a:spcBef>
              <a:spcAft>
                <a:spcPts val="0"/>
              </a:spcAft>
              <a:buNone/>
            </a:pPr>
            <a:r>
              <a:rPr lang="en-US"/>
              <a:t>Accurately identified people</a:t>
            </a:r>
            <a:endParaRPr/>
          </a:p>
          <a:p>
            <a:pPr marL="457200" marR="0" lvl="0" indent="-342900" algn="l" rtl="0">
              <a:lnSpc>
                <a:spcPct val="100000"/>
              </a:lnSpc>
              <a:spcBef>
                <a:spcPts val="200"/>
              </a:spcBef>
              <a:spcAft>
                <a:spcPts val="0"/>
              </a:spcAft>
              <a:buSzPts val="1800"/>
              <a:buChar char="●"/>
            </a:pPr>
            <a:r>
              <a:rPr lang="en-US"/>
              <a:t>Wearing scarfs 77%</a:t>
            </a:r>
            <a:endParaRPr/>
          </a:p>
          <a:p>
            <a:pPr marL="457200" marR="0" lvl="0" indent="-342900" algn="l" rtl="0">
              <a:lnSpc>
                <a:spcPct val="100000"/>
              </a:lnSpc>
              <a:spcBef>
                <a:spcPts val="200"/>
              </a:spcBef>
              <a:spcAft>
                <a:spcPts val="0"/>
              </a:spcAft>
              <a:buSzPts val="1800"/>
              <a:buChar char="●"/>
            </a:pPr>
            <a:r>
              <a:rPr lang="en-US"/>
              <a:t>Cap and scarf 69%</a:t>
            </a:r>
            <a:endParaRPr/>
          </a:p>
          <a:p>
            <a:pPr marL="457200" marR="0" lvl="0" indent="-342900" algn="l" rtl="0">
              <a:lnSpc>
                <a:spcPct val="100000"/>
              </a:lnSpc>
              <a:spcBef>
                <a:spcPts val="200"/>
              </a:spcBef>
              <a:spcAft>
                <a:spcPts val="0"/>
              </a:spcAft>
              <a:buSzPts val="1800"/>
              <a:buChar char="●"/>
            </a:pPr>
            <a:r>
              <a:rPr lang="en-US"/>
              <a:t>Scarf and glasses 55%</a:t>
            </a:r>
            <a:endParaRPr/>
          </a:p>
          <a:p>
            <a:pPr marL="0" marR="0" lvl="0" indent="0" algn="l" rtl="0">
              <a:lnSpc>
                <a:spcPct val="95000"/>
              </a:lnSpc>
              <a:spcBef>
                <a:spcPts val="1200"/>
              </a:spcBef>
              <a:spcAft>
                <a:spcPts val="0"/>
              </a:spcAft>
              <a:buNone/>
            </a:pPr>
            <a:endParaRPr/>
          </a:p>
          <a:p>
            <a:pPr marL="457200" marR="0" lvl="0" indent="-342900" algn="l" rtl="0">
              <a:lnSpc>
                <a:spcPct val="95000"/>
              </a:lnSpc>
              <a:spcBef>
                <a:spcPts val="1200"/>
              </a:spcBef>
              <a:spcAft>
                <a:spcPts val="0"/>
              </a:spcAft>
              <a:buSzPts val="1800"/>
              <a:buChar char="●"/>
            </a:pPr>
            <a:r>
              <a:rPr lang="en-US"/>
              <a:t>Policies requiring the removal of all clothing/glasses/jewelry where facial recognition is being used </a:t>
            </a:r>
            <a:endParaRPr sz="1400"/>
          </a:p>
        </p:txBody>
      </p:sp>
      <p:sp>
        <p:nvSpPr>
          <p:cNvPr id="231" name="Shape 231"/>
          <p:cNvSpPr>
            <a:spLocks noGrp="1"/>
          </p:cNvSpPr>
          <p:nvPr>
            <p:ph type="pic" idx="2"/>
          </p:nvPr>
        </p:nvSpPr>
        <p:spPr>
          <a:xfrm>
            <a:off x="1280160" y="2211494"/>
            <a:ext cx="6126600" cy="3931800"/>
          </a:xfrm>
          <a:prstGeom prst="rect">
            <a:avLst/>
          </a:prstGeom>
        </p:spPr>
        <p:txBody>
          <a:bodyPr spcFirstLastPara="1" wrap="square" lIns="91425" tIns="365750" rIns="91425" bIns="45700" anchor="t" anchorCtr="0">
            <a:noAutofit/>
          </a:bodyPr>
          <a:lstStyle/>
          <a:p>
            <a:pPr marL="0" lvl="0" indent="0">
              <a:spcBef>
                <a:spcPts val="1200"/>
              </a:spcBef>
              <a:spcAft>
                <a:spcPts val="200"/>
              </a:spcAft>
              <a:buNone/>
            </a:pPr>
            <a:endParaRPr/>
          </a:p>
        </p:txBody>
      </p:sp>
      <p:pic>
        <p:nvPicPr>
          <p:cNvPr id="232" name="Shape 232"/>
          <p:cNvPicPr preferRelativeResize="0"/>
          <p:nvPr/>
        </p:nvPicPr>
        <p:blipFill>
          <a:blip r:embed="rId3">
            <a:alphaModFix/>
          </a:blip>
          <a:stretch>
            <a:fillRect/>
          </a:stretch>
        </p:blipFill>
        <p:spPr>
          <a:xfrm>
            <a:off x="981800" y="1987875"/>
            <a:ext cx="6424950" cy="42833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CONCLUSION</a:t>
            </a:r>
            <a:endParaRPr/>
          </a:p>
        </p:txBody>
      </p:sp>
      <p:sp>
        <p:nvSpPr>
          <p:cNvPr id="238" name="Shape 238"/>
          <p:cNvSpPr txBox="1">
            <a:spLocks noGrp="1"/>
          </p:cNvSpPr>
          <p:nvPr>
            <p:ph type="body" idx="1"/>
          </p:nvPr>
        </p:nvSpPr>
        <p:spPr>
          <a:xfrm>
            <a:off x="1202919" y="2011680"/>
            <a:ext cx="9784080" cy="4206240"/>
          </a:xfrm>
          <a:prstGeom prst="rect">
            <a:avLst/>
          </a:prstGeom>
          <a:noFill/>
          <a:ln>
            <a:noFill/>
          </a:ln>
        </p:spPr>
        <p:txBody>
          <a:bodyPr spcFirstLastPara="1" wrap="square" lIns="91425" tIns="45700" rIns="91425" bIns="45700" anchor="t" anchorCtr="0">
            <a:noAutofit/>
          </a:bodyPr>
          <a:lstStyle/>
          <a:p>
            <a:pPr marL="182880" marR="0" lvl="0" indent="-43179" algn="l" rtl="0">
              <a:lnSpc>
                <a:spcPct val="90000"/>
              </a:lnSpc>
              <a:spcBef>
                <a:spcPts val="0"/>
              </a:spcBef>
              <a:spcAft>
                <a:spcPts val="0"/>
              </a:spcAft>
              <a:buClr>
                <a:schemeClr val="lt1"/>
              </a:buClr>
              <a:buSzPts val="2200"/>
              <a:buFont typeface="Noto Sans Symbols"/>
              <a:buNone/>
            </a:pPr>
            <a:endParaRPr dirty="0"/>
          </a:p>
          <a:p>
            <a:pPr marL="0" marR="0" lvl="0" indent="0" algn="l" rtl="0">
              <a:lnSpc>
                <a:spcPct val="90000"/>
              </a:lnSpc>
              <a:spcBef>
                <a:spcPts val="0"/>
              </a:spcBef>
              <a:spcAft>
                <a:spcPts val="0"/>
              </a:spcAft>
              <a:buNone/>
            </a:pPr>
            <a:endParaRPr lang="en-US" dirty="0" smtClean="0"/>
          </a:p>
          <a:p>
            <a:pPr marL="0" marR="0" lvl="0" indent="0" algn="l" rtl="0">
              <a:lnSpc>
                <a:spcPct val="90000"/>
              </a:lnSpc>
              <a:spcBef>
                <a:spcPts val="0"/>
              </a:spcBef>
              <a:spcAft>
                <a:spcPts val="0"/>
              </a:spcAft>
              <a:buNone/>
            </a:pPr>
            <a:endParaRPr lang="en-US" dirty="0"/>
          </a:p>
          <a:p>
            <a:pPr marL="0" marR="0" lvl="0" indent="0" algn="l" rtl="0">
              <a:lnSpc>
                <a:spcPct val="90000"/>
              </a:lnSpc>
              <a:spcBef>
                <a:spcPts val="0"/>
              </a:spcBef>
              <a:spcAft>
                <a:spcPts val="0"/>
              </a:spcAft>
              <a:buNone/>
            </a:pPr>
            <a:endParaRPr lang="en-US" dirty="0" smtClean="0"/>
          </a:p>
          <a:p>
            <a:pPr marL="0" marR="0" lvl="0" indent="0" algn="l" rtl="0">
              <a:lnSpc>
                <a:spcPct val="90000"/>
              </a:lnSpc>
              <a:spcBef>
                <a:spcPts val="0"/>
              </a:spcBef>
              <a:spcAft>
                <a:spcPts val="0"/>
              </a:spcAft>
              <a:buNone/>
            </a:pPr>
            <a:r>
              <a:rPr lang="en-US" dirty="0" smtClean="0"/>
              <a:t>Facial </a:t>
            </a:r>
            <a:r>
              <a:rPr lang="en-US" dirty="0"/>
              <a:t>recognition is a growing technology with great potential both good and bad. As this technology continues to grow specifically in the United States, we must be cautious and question the purpose we want facial recognition to serve</a:t>
            </a:r>
            <a:r>
              <a:rPr lang="en-US" dirty="0" smtClean="0"/>
              <a:t>. </a:t>
            </a:r>
            <a:endParaRPr dirty="0"/>
          </a:p>
          <a:p>
            <a:pPr marL="182880" marR="0" lvl="0" indent="-43179" algn="l" rtl="0">
              <a:lnSpc>
                <a:spcPct val="90000"/>
              </a:lnSpc>
              <a:spcBef>
                <a:spcPts val="0"/>
              </a:spcBef>
              <a:spcAft>
                <a:spcPts val="0"/>
              </a:spcAft>
              <a:buClr>
                <a:schemeClr val="lt1"/>
              </a:buClr>
              <a:buSzPts val="2200"/>
              <a:buFont typeface="Noto Sans Symbols"/>
              <a:buNone/>
            </a:pPr>
            <a:endParaRPr dirty="0"/>
          </a:p>
          <a:p>
            <a:pPr marL="139700" marR="0" lvl="0" indent="0" algn="l" rtl="0">
              <a:lnSpc>
                <a:spcPct val="90000"/>
              </a:lnSpc>
              <a:spcBef>
                <a:spcPts val="0"/>
              </a:spcBef>
              <a:spcAft>
                <a:spcPts val="0"/>
              </a:spcAft>
              <a:buClr>
                <a:schemeClr val="lt1"/>
              </a:buClr>
              <a:buSzPts val="2200"/>
              <a:buFont typeface="Noto Sans Symbols"/>
              <a:buNone/>
            </a:pP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ctrTitle"/>
          </p:nvPr>
        </p:nvSpPr>
        <p:spPr>
          <a:xfrm>
            <a:off x="365759" y="2166364"/>
            <a:ext cx="11471700" cy="17394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QUESTIONS?</a:t>
            </a:r>
            <a:endParaRPr/>
          </a:p>
        </p:txBody>
      </p:sp>
      <p:sp>
        <p:nvSpPr>
          <p:cNvPr id="244" name="Shape 244"/>
          <p:cNvSpPr txBox="1">
            <a:spLocks noGrp="1"/>
          </p:cNvSpPr>
          <p:nvPr>
            <p:ph type="subTitle" idx="1"/>
          </p:nvPr>
        </p:nvSpPr>
        <p:spPr>
          <a:xfrm>
            <a:off x="1524000" y="3996250"/>
            <a:ext cx="9144000" cy="1309200"/>
          </a:xfrm>
          <a:prstGeom prst="rect">
            <a:avLst/>
          </a:prstGeom>
        </p:spPr>
        <p:txBody>
          <a:bodyPr spcFirstLastPara="1" wrap="square" lIns="91425" tIns="45700" rIns="91425" bIns="45700" anchor="t" anchorCtr="0">
            <a:noAutofit/>
          </a:bodyPr>
          <a:lstStyle/>
          <a:p>
            <a:pPr marL="0" lvl="0" indent="0">
              <a:spcBef>
                <a:spcPts val="1200"/>
              </a:spcBef>
              <a:spcAft>
                <a:spcPts val="200"/>
              </a:spcAft>
              <a:buNone/>
            </a:pP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SOURCES</a:t>
            </a:r>
            <a:endParaRPr/>
          </a:p>
        </p:txBody>
      </p:sp>
      <p:sp>
        <p:nvSpPr>
          <p:cNvPr id="250" name="Shape 250"/>
          <p:cNvSpPr txBox="1">
            <a:spLocks noGrp="1"/>
          </p:cNvSpPr>
          <p:nvPr>
            <p:ph type="body" idx="1"/>
          </p:nvPr>
        </p:nvSpPr>
        <p:spPr>
          <a:xfrm>
            <a:off x="1202919" y="2011680"/>
            <a:ext cx="9784080" cy="4206240"/>
          </a:xfrm>
          <a:prstGeom prst="rect">
            <a:avLst/>
          </a:prstGeom>
          <a:noFill/>
          <a:ln>
            <a:noFill/>
          </a:ln>
        </p:spPr>
        <p:txBody>
          <a:bodyPr spcFirstLastPara="1" wrap="square" lIns="91425" tIns="45700" rIns="91425" bIns="45700" anchor="t" anchorCtr="0">
            <a:noAutofit/>
          </a:bodyPr>
          <a:lstStyle/>
          <a:p>
            <a:pPr marL="182880" marR="0" lvl="0" indent="-43179" algn="l" rtl="0">
              <a:lnSpc>
                <a:spcPct val="90000"/>
              </a:lnSpc>
              <a:spcBef>
                <a:spcPts val="0"/>
              </a:spcBef>
              <a:spcAft>
                <a:spcPts val="0"/>
              </a:spcAft>
              <a:buClr>
                <a:schemeClr val="lt1"/>
              </a:buClr>
              <a:buSzPts val="2200"/>
              <a:buFont typeface="Noto Sans Symbols"/>
              <a:buNone/>
            </a:pPr>
            <a:r>
              <a:rPr lang="en-US" sz="1400" u="sng">
                <a:solidFill>
                  <a:schemeClr val="hlink"/>
                </a:solidFill>
                <a:hlinkClick r:id="rId3"/>
              </a:rPr>
              <a:t>http://www.newsweek.com/jaywalking-china-facial-recognition-surveillance-will-soon-fine-citizens-text-861401</a:t>
            </a:r>
            <a:endParaRPr sz="1400"/>
          </a:p>
          <a:p>
            <a:pPr marL="182880" marR="0" lvl="0" indent="-43179" algn="l" rtl="0">
              <a:lnSpc>
                <a:spcPct val="90000"/>
              </a:lnSpc>
              <a:spcBef>
                <a:spcPts val="0"/>
              </a:spcBef>
              <a:spcAft>
                <a:spcPts val="0"/>
              </a:spcAft>
              <a:buClr>
                <a:schemeClr val="lt1"/>
              </a:buClr>
              <a:buSzPts val="2200"/>
              <a:buFont typeface="Noto Sans Symbols"/>
              <a:buNone/>
            </a:pPr>
            <a:r>
              <a:rPr lang="en-US" sz="1400" u="sng">
                <a:solidFill>
                  <a:schemeClr val="hlink"/>
                </a:solidFill>
                <a:hlinkClick r:id="rId4"/>
              </a:rPr>
              <a:t>http://www.businessinsider.com/china-social-credit-system-punishments-and-rewards-explained-2018-4#1-banning-you-from-flying-or-getting-the-train-1</a:t>
            </a:r>
            <a:endParaRPr sz="1400"/>
          </a:p>
          <a:p>
            <a:pPr marL="182880" marR="0" lvl="0" indent="-43179" algn="l" rtl="0">
              <a:lnSpc>
                <a:spcPct val="90000"/>
              </a:lnSpc>
              <a:spcBef>
                <a:spcPts val="0"/>
              </a:spcBef>
              <a:spcAft>
                <a:spcPts val="0"/>
              </a:spcAft>
              <a:buClr>
                <a:schemeClr val="lt1"/>
              </a:buClr>
              <a:buSzPts val="2200"/>
              <a:buFont typeface="Noto Sans Symbols"/>
              <a:buNone/>
            </a:pPr>
            <a:r>
              <a:rPr lang="en-US" sz="1400" u="sng">
                <a:solidFill>
                  <a:schemeClr val="hlink"/>
                </a:solidFill>
                <a:hlinkClick r:id="rId5"/>
              </a:rPr>
              <a:t>https://www.rfa.org/english/news/china/surveillance-03302018111415.html</a:t>
            </a:r>
            <a:endParaRPr sz="1400"/>
          </a:p>
          <a:p>
            <a:pPr marL="182880" marR="0" lvl="0" indent="-43179" algn="l" rtl="0">
              <a:lnSpc>
                <a:spcPct val="90000"/>
              </a:lnSpc>
              <a:spcBef>
                <a:spcPts val="0"/>
              </a:spcBef>
              <a:spcAft>
                <a:spcPts val="0"/>
              </a:spcAft>
              <a:buClr>
                <a:schemeClr val="lt1"/>
              </a:buClr>
              <a:buSzPts val="2200"/>
              <a:buFont typeface="Noto Sans Symbols"/>
              <a:buNone/>
            </a:pPr>
            <a:r>
              <a:rPr lang="en-US" sz="1400" u="sng">
                <a:solidFill>
                  <a:schemeClr val="hlink"/>
                </a:solidFill>
              </a:rPr>
              <a:t>http://i.dailymail.co.uk/i/pix/2014/09/15/1410799602339_wps_13_NEW_YORK_NY_OCTOBER_23_Cr.jpg</a:t>
            </a:r>
            <a:endParaRPr sz="1400" u="sng">
              <a:solidFill>
                <a:schemeClr val="hlink"/>
              </a:solidFill>
            </a:endParaRPr>
          </a:p>
          <a:p>
            <a:pPr marL="182880" marR="0" lvl="0" indent="-43179" algn="l" rtl="0">
              <a:lnSpc>
                <a:spcPct val="90000"/>
              </a:lnSpc>
              <a:spcBef>
                <a:spcPts val="0"/>
              </a:spcBef>
              <a:spcAft>
                <a:spcPts val="0"/>
              </a:spcAft>
              <a:buClr>
                <a:schemeClr val="lt1"/>
              </a:buClr>
              <a:buSzPts val="2200"/>
              <a:buFont typeface="Noto Sans Symbols"/>
              <a:buNone/>
            </a:pPr>
            <a:r>
              <a:rPr lang="en-US" sz="1400" u="sng">
                <a:solidFill>
                  <a:schemeClr val="hlink"/>
                </a:solidFill>
              </a:rPr>
              <a:t>https://www.theguardian.com/technology/2018/jun/05/facial-recognition-us-mexico-border-crossing</a:t>
            </a:r>
            <a:endParaRPr sz="1400" u="sng">
              <a:solidFill>
                <a:schemeClr val="hlink"/>
              </a:solidFill>
            </a:endParaRPr>
          </a:p>
          <a:p>
            <a:pPr marL="182880" marR="0" lvl="0" indent="-43179" algn="l" rtl="0">
              <a:lnSpc>
                <a:spcPct val="90000"/>
              </a:lnSpc>
              <a:spcBef>
                <a:spcPts val="0"/>
              </a:spcBef>
              <a:spcAft>
                <a:spcPts val="0"/>
              </a:spcAft>
              <a:buClr>
                <a:schemeClr val="lt1"/>
              </a:buClr>
              <a:buSzPts val="2200"/>
              <a:buFont typeface="Noto Sans Symbols"/>
              <a:buNone/>
            </a:pPr>
            <a:r>
              <a:rPr lang="en-US" sz="1400" u="sng">
                <a:solidFill>
                  <a:schemeClr val="hlink"/>
                </a:solidFill>
                <a:hlinkClick r:id="rId6"/>
              </a:rPr>
              <a:t>https://www.eff.org/wp/law-enforcement-use-face-recognition#_idTextAnchor030</a:t>
            </a:r>
            <a:endParaRPr sz="1400"/>
          </a:p>
          <a:p>
            <a:pPr marL="182880" marR="0" lvl="0" indent="-43179" algn="l" rtl="0">
              <a:lnSpc>
                <a:spcPct val="90000"/>
              </a:lnSpc>
              <a:spcBef>
                <a:spcPts val="0"/>
              </a:spcBef>
              <a:spcAft>
                <a:spcPts val="0"/>
              </a:spcAft>
              <a:buClr>
                <a:schemeClr val="lt1"/>
              </a:buClr>
              <a:buSzPts val="2200"/>
              <a:buFont typeface="Noto Sans Symbols"/>
              <a:buNone/>
            </a:pPr>
            <a:r>
              <a:rPr lang="en-US" sz="1400" u="sng">
                <a:solidFill>
                  <a:srgbClr val="1155CC"/>
                </a:solidFill>
                <a:latin typeface="Arial"/>
                <a:ea typeface="Arial"/>
                <a:cs typeface="Arial"/>
                <a:sym typeface="Arial"/>
                <a:hlinkClick r:id="rId7"/>
              </a:rPr>
              <a:t>https://arxiv.org/pdf/1803.04683.pdf</a:t>
            </a:r>
            <a:endParaRPr sz="1400" u="sng">
              <a:solidFill>
                <a:schemeClr val="hlink"/>
              </a:solidFill>
            </a:endParaRPr>
          </a:p>
          <a:p>
            <a:pPr marL="182880" marR="0" lvl="0" indent="-43179" algn="l" rtl="0">
              <a:lnSpc>
                <a:spcPct val="90000"/>
              </a:lnSpc>
              <a:spcBef>
                <a:spcPts val="0"/>
              </a:spcBef>
              <a:spcAft>
                <a:spcPts val="0"/>
              </a:spcAft>
              <a:buClr>
                <a:schemeClr val="lt1"/>
              </a:buClr>
              <a:buSzPts val="2200"/>
              <a:buFont typeface="Noto Sans Symbols"/>
              <a:buNone/>
            </a:pPr>
            <a:r>
              <a:rPr lang="en-US" sz="1400" u="sng">
                <a:solidFill>
                  <a:schemeClr val="hlink"/>
                </a:solidFill>
                <a:hlinkClick r:id="rId8"/>
              </a:rPr>
              <a:t>https://www.newscientist.com/article/2111041-glasses-make-face-recognition-tech-think-youre-milla-jovovich/</a:t>
            </a:r>
            <a:endParaRPr sz="1400" u="sng">
              <a:solidFill>
                <a:schemeClr val="hlink"/>
              </a:solidFill>
            </a:endParaRPr>
          </a:p>
          <a:p>
            <a:pPr marL="182880" marR="0" lvl="0" indent="-43179" algn="l" rtl="0">
              <a:lnSpc>
                <a:spcPct val="90000"/>
              </a:lnSpc>
              <a:spcBef>
                <a:spcPts val="0"/>
              </a:spcBef>
              <a:spcAft>
                <a:spcPts val="0"/>
              </a:spcAft>
              <a:buClr>
                <a:schemeClr val="lt1"/>
              </a:buClr>
              <a:buSzPts val="2200"/>
              <a:buFont typeface="Noto Sans Symbols"/>
              <a:buNone/>
            </a:pPr>
            <a:r>
              <a:rPr lang="en-US" sz="1400" u="sng">
                <a:solidFill>
                  <a:schemeClr val="hlink"/>
                </a:solidFill>
              </a:rPr>
              <a:t>http://www.dailymail.co.uk/sciencetech/article-5526885/Face-stealing-cap-uses-infrared-fool-facial-recognition-systems.html</a:t>
            </a:r>
            <a:endParaRPr sz="1400">
              <a:solidFill>
                <a:srgbClr val="2A2A2A"/>
              </a:solidFill>
              <a:latin typeface="Georgia"/>
              <a:ea typeface="Georgia"/>
              <a:cs typeface="Georgia"/>
              <a:sym typeface="Georgia"/>
            </a:endParaRPr>
          </a:p>
          <a:p>
            <a:pPr marL="0" marR="0" lvl="0" indent="0" algn="l" rtl="0">
              <a:lnSpc>
                <a:spcPct val="90000"/>
              </a:lnSpc>
              <a:spcBef>
                <a:spcPts val="0"/>
              </a:spcBef>
              <a:spcAft>
                <a:spcPts val="0"/>
              </a:spcAft>
              <a:buClr>
                <a:schemeClr val="lt1"/>
              </a:buClr>
              <a:buSzPts val="2200"/>
              <a:buFont typeface="Noto Sans Symbols"/>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a:t>WHAT IS FACIAL RECOGNITION</a:t>
            </a:r>
            <a:endParaRPr/>
          </a:p>
        </p:txBody>
      </p:sp>
      <p:sp>
        <p:nvSpPr>
          <p:cNvPr id="101" name="Shape 101"/>
          <p:cNvSpPr txBox="1">
            <a:spLocks noGrp="1"/>
          </p:cNvSpPr>
          <p:nvPr>
            <p:ph type="body" idx="1"/>
          </p:nvPr>
        </p:nvSpPr>
        <p:spPr>
          <a:xfrm>
            <a:off x="1202919" y="1935480"/>
            <a:ext cx="9784200" cy="4206300"/>
          </a:xfrm>
          <a:prstGeom prst="rect">
            <a:avLst/>
          </a:prstGeom>
          <a:noFill/>
          <a:ln>
            <a:noFill/>
          </a:ln>
        </p:spPr>
        <p:txBody>
          <a:bodyPr spcFirstLastPara="1" wrap="square" lIns="91425" tIns="45700" rIns="91425" bIns="45700" anchor="t" anchorCtr="0">
            <a:noAutofit/>
          </a:bodyPr>
          <a:lstStyle/>
          <a:p>
            <a:pPr marL="411480" marR="0" lvl="1" indent="-55880" algn="l" rtl="0">
              <a:lnSpc>
                <a:spcPct val="90000"/>
              </a:lnSpc>
              <a:spcBef>
                <a:spcPts val="0"/>
              </a:spcBef>
              <a:spcAft>
                <a:spcPts val="0"/>
              </a:spcAft>
              <a:buClr>
                <a:schemeClr val="lt1"/>
              </a:buClr>
              <a:buSzPts val="2000"/>
              <a:buFont typeface="Noto Sans Symbols"/>
              <a:buNone/>
            </a:pPr>
            <a:endParaRPr sz="2000" b="0" i="0" u="none" strike="noStrike" cap="none">
              <a:solidFill>
                <a:schemeClr val="lt1"/>
              </a:solidFill>
              <a:latin typeface="Corbel"/>
              <a:ea typeface="Corbel"/>
              <a:cs typeface="Corbel"/>
              <a:sym typeface="Corbel"/>
            </a:endParaRPr>
          </a:p>
          <a:p>
            <a:pPr marL="182880" marR="0" lvl="0" indent="-43179" algn="l" rtl="0">
              <a:lnSpc>
                <a:spcPct val="90000"/>
              </a:lnSpc>
              <a:spcBef>
                <a:spcPts val="1600"/>
              </a:spcBef>
              <a:spcAft>
                <a:spcPts val="0"/>
              </a:spcAft>
              <a:buClr>
                <a:schemeClr val="lt1"/>
              </a:buClr>
              <a:buSzPts val="2200"/>
              <a:buFont typeface="Noto Sans Symbols"/>
              <a:buNone/>
            </a:pPr>
            <a:endParaRPr sz="2200" b="0" i="0" u="none" strike="noStrike" cap="none">
              <a:solidFill>
                <a:schemeClr val="lt1"/>
              </a:solidFill>
              <a:latin typeface="Corbel"/>
              <a:ea typeface="Corbel"/>
              <a:cs typeface="Corbel"/>
              <a:sym typeface="Corbel"/>
            </a:endParaRPr>
          </a:p>
        </p:txBody>
      </p:sp>
      <p:pic>
        <p:nvPicPr>
          <p:cNvPr id="102" name="Shape 102"/>
          <p:cNvPicPr preferRelativeResize="0"/>
          <p:nvPr/>
        </p:nvPicPr>
        <p:blipFill rotWithShape="1">
          <a:blip r:embed="rId3">
            <a:alphaModFix/>
          </a:blip>
          <a:srcRect/>
          <a:stretch/>
        </p:blipFill>
        <p:spPr>
          <a:xfrm>
            <a:off x="3142209" y="1466850"/>
            <a:ext cx="5905500" cy="539115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TECHNOLOGY BEHIND IT</a:t>
            </a:r>
            <a:endParaRPr/>
          </a:p>
        </p:txBody>
      </p:sp>
      <p:sp>
        <p:nvSpPr>
          <p:cNvPr id="108" name="Shape 108"/>
          <p:cNvSpPr txBox="1">
            <a:spLocks noGrp="1"/>
          </p:cNvSpPr>
          <p:nvPr>
            <p:ph type="body" idx="1"/>
          </p:nvPr>
        </p:nvSpPr>
        <p:spPr>
          <a:xfrm>
            <a:off x="7999236" y="2936684"/>
            <a:ext cx="3278364" cy="2373253"/>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lt1"/>
              </a:buClr>
              <a:buSzPts val="1800"/>
              <a:buFont typeface="Noto Sans Symbols"/>
              <a:buNone/>
            </a:pPr>
            <a:r>
              <a:rPr lang="en-US" sz="1800" b="0" i="0" u="none" strike="noStrike" cap="none" dirty="0">
                <a:solidFill>
                  <a:schemeClr val="lt1"/>
                </a:solidFill>
                <a:latin typeface="Corbel"/>
                <a:ea typeface="Corbel"/>
                <a:cs typeface="Corbel"/>
                <a:sym typeface="Corbel"/>
              </a:rPr>
              <a:t>Step 1: </a:t>
            </a:r>
            <a:r>
              <a:rPr lang="en-US" sz="1800" b="1" i="0" u="none" strike="noStrike" cap="none" dirty="0">
                <a:solidFill>
                  <a:schemeClr val="lt1"/>
                </a:solidFill>
                <a:latin typeface="Corbel"/>
                <a:ea typeface="Corbel"/>
                <a:cs typeface="Corbel"/>
                <a:sym typeface="Corbel"/>
              </a:rPr>
              <a:t>Capture &amp; Extraction</a:t>
            </a:r>
            <a:endParaRPr dirty="0"/>
          </a:p>
          <a:p>
            <a:pPr marL="285750" marR="0" lvl="0" indent="-285750" algn="l" rtl="0">
              <a:lnSpc>
                <a:spcPct val="95000"/>
              </a:lnSpc>
              <a:spcBef>
                <a:spcPts val="1400"/>
              </a:spcBef>
              <a:spcAft>
                <a:spcPts val="0"/>
              </a:spcAft>
              <a:buClr>
                <a:schemeClr val="lt1"/>
              </a:buClr>
              <a:buSzPts val="1800"/>
              <a:buFont typeface="Arial"/>
              <a:buChar char="•"/>
            </a:pPr>
            <a:r>
              <a:rPr lang="en-US" dirty="0"/>
              <a:t>Capture the image</a:t>
            </a:r>
            <a:endParaRPr dirty="0"/>
          </a:p>
          <a:p>
            <a:pPr marL="285750" marR="0" lvl="0" indent="-285750" algn="l" rtl="0">
              <a:lnSpc>
                <a:spcPct val="95000"/>
              </a:lnSpc>
              <a:spcBef>
                <a:spcPts val="1400"/>
              </a:spcBef>
              <a:spcAft>
                <a:spcPts val="0"/>
              </a:spcAft>
              <a:buClr>
                <a:schemeClr val="lt1"/>
              </a:buClr>
              <a:buSzPts val="1800"/>
              <a:buFont typeface="Arial"/>
              <a:buChar char="•"/>
            </a:pPr>
            <a:r>
              <a:rPr lang="en-US" sz="1800" b="0" i="0" u="none" strike="noStrike" cap="none" dirty="0">
                <a:solidFill>
                  <a:schemeClr val="lt1"/>
                </a:solidFill>
                <a:latin typeface="Corbel"/>
                <a:ea typeface="Corbel"/>
                <a:cs typeface="Corbel"/>
                <a:sym typeface="Corbel"/>
              </a:rPr>
              <a:t>Extract the </a:t>
            </a:r>
            <a:r>
              <a:rPr lang="en-US" dirty="0"/>
              <a:t>face from the image</a:t>
            </a:r>
            <a:endParaRPr dirty="0"/>
          </a:p>
          <a:p>
            <a:pPr marL="0" marR="0" lvl="0" indent="0" algn="l" rtl="0">
              <a:lnSpc>
                <a:spcPct val="95000"/>
              </a:lnSpc>
              <a:spcBef>
                <a:spcPts val="1400"/>
              </a:spcBef>
              <a:spcAft>
                <a:spcPts val="0"/>
              </a:spcAft>
              <a:buClr>
                <a:schemeClr val="lt1"/>
              </a:buClr>
              <a:buSzPts val="1800"/>
              <a:buFont typeface="Noto Sans Symbols"/>
              <a:buNone/>
            </a:pPr>
            <a:endParaRPr sz="1800" b="0" i="0" u="none" strike="noStrike" cap="none" dirty="0">
              <a:solidFill>
                <a:schemeClr val="lt1"/>
              </a:solidFill>
              <a:latin typeface="Corbel"/>
              <a:ea typeface="Corbel"/>
              <a:cs typeface="Corbel"/>
              <a:sym typeface="Corbel"/>
            </a:endParaRPr>
          </a:p>
          <a:p>
            <a:pPr marL="0" marR="0" lvl="0" indent="0" algn="l" rtl="0">
              <a:lnSpc>
                <a:spcPct val="95000"/>
              </a:lnSpc>
              <a:spcBef>
                <a:spcPts val="1400"/>
              </a:spcBef>
              <a:spcAft>
                <a:spcPts val="0"/>
              </a:spcAft>
              <a:buClr>
                <a:schemeClr val="lt1"/>
              </a:buClr>
              <a:buSzPts val="1800"/>
              <a:buFont typeface="Noto Sans Symbols"/>
              <a:buNone/>
            </a:pPr>
            <a:endParaRPr sz="1800" b="0" i="0" u="none" strike="noStrike" cap="none" dirty="0">
              <a:solidFill>
                <a:schemeClr val="lt1"/>
              </a:solidFill>
              <a:latin typeface="Corbel"/>
              <a:ea typeface="Corbel"/>
              <a:cs typeface="Corbel"/>
              <a:sym typeface="Corbel"/>
            </a:endParaRPr>
          </a:p>
        </p:txBody>
      </p:sp>
      <p:pic>
        <p:nvPicPr>
          <p:cNvPr id="109" name="Shape 109"/>
          <p:cNvPicPr preferRelativeResize="0">
            <a:picLocks noGrp="1"/>
          </p:cNvPicPr>
          <p:nvPr>
            <p:ph type="pic" idx="2"/>
          </p:nvPr>
        </p:nvPicPr>
        <p:blipFill rotWithShape="1">
          <a:blip r:embed="rId3">
            <a:alphaModFix/>
          </a:blip>
          <a:srcRect l="750" t="1548" r="49128" b="-1547"/>
          <a:stretch/>
        </p:blipFill>
        <p:spPr>
          <a:xfrm>
            <a:off x="1280160" y="2211494"/>
            <a:ext cx="5297103" cy="3931920"/>
          </a:xfrm>
          <a:prstGeom prst="rect">
            <a:avLst/>
          </a:prstGeom>
          <a:solidFill>
            <a:srgbClr val="F7F7F7"/>
          </a:solid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TECHNOLOGY BEHIND IT</a:t>
            </a:r>
            <a:endParaRPr/>
          </a:p>
        </p:txBody>
      </p:sp>
      <p:sp>
        <p:nvSpPr>
          <p:cNvPr id="115" name="Shape 115"/>
          <p:cNvSpPr txBox="1">
            <a:spLocks noGrp="1"/>
          </p:cNvSpPr>
          <p:nvPr>
            <p:ph type="body" idx="1"/>
          </p:nvPr>
        </p:nvSpPr>
        <p:spPr>
          <a:xfrm>
            <a:off x="7786598" y="2150620"/>
            <a:ext cx="3747675" cy="4234137"/>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lt1"/>
              </a:buClr>
              <a:buSzPts val="2035"/>
              <a:buFont typeface="Noto Sans Symbols"/>
              <a:buNone/>
            </a:pPr>
            <a:r>
              <a:rPr lang="en-US" sz="2035" b="0" i="0" u="none" strike="noStrike" cap="none" dirty="0">
                <a:solidFill>
                  <a:schemeClr val="lt1"/>
                </a:solidFill>
                <a:latin typeface="Corbel"/>
                <a:ea typeface="Corbel"/>
                <a:cs typeface="Corbel"/>
                <a:sym typeface="Corbel"/>
              </a:rPr>
              <a:t>Step 2:</a:t>
            </a:r>
            <a:r>
              <a:rPr lang="en-US" sz="2035" b="1" i="0" u="none" strike="noStrike" cap="none" dirty="0">
                <a:solidFill>
                  <a:schemeClr val="lt1"/>
                </a:solidFill>
                <a:latin typeface="Corbel"/>
                <a:ea typeface="Corbel"/>
                <a:cs typeface="Corbel"/>
                <a:sym typeface="Corbel"/>
              </a:rPr>
              <a:t> Comparison</a:t>
            </a:r>
            <a:endParaRPr dirty="0"/>
          </a:p>
          <a:p>
            <a:pPr marL="285750" marR="0" lvl="0" indent="-285750" algn="l" rtl="0">
              <a:lnSpc>
                <a:spcPct val="85000"/>
              </a:lnSpc>
              <a:spcBef>
                <a:spcPts val="1400"/>
              </a:spcBef>
              <a:spcAft>
                <a:spcPts val="0"/>
              </a:spcAft>
              <a:buClr>
                <a:schemeClr val="lt1"/>
              </a:buClr>
              <a:buSzPts val="1665"/>
              <a:buFont typeface="Arial"/>
              <a:buChar char="•"/>
            </a:pPr>
            <a:r>
              <a:rPr lang="en-US" b="0" i="0" u="none" strike="noStrike" cap="none" dirty="0">
                <a:solidFill>
                  <a:schemeClr val="lt1"/>
                </a:solidFill>
                <a:sym typeface="Corbel"/>
              </a:rPr>
              <a:t>Measure the curves of the face and distinct nodal points and creates a </a:t>
            </a:r>
            <a:r>
              <a:rPr lang="en-US" dirty="0" err="1"/>
              <a:t>faceprint</a:t>
            </a:r>
            <a:r>
              <a:rPr lang="en-US" dirty="0"/>
              <a:t> to compare to other </a:t>
            </a:r>
            <a:r>
              <a:rPr lang="en-US" dirty="0" err="1"/>
              <a:t>faceprints</a:t>
            </a:r>
            <a:r>
              <a:rPr lang="en-US" dirty="0"/>
              <a:t> in the database</a:t>
            </a:r>
            <a:endParaRPr dirty="0"/>
          </a:p>
          <a:p>
            <a:pPr marL="285750" marR="0" lvl="0" indent="-180022" algn="l" rtl="0">
              <a:lnSpc>
                <a:spcPct val="85000"/>
              </a:lnSpc>
              <a:spcBef>
                <a:spcPts val="1400"/>
              </a:spcBef>
              <a:spcAft>
                <a:spcPts val="0"/>
              </a:spcAft>
              <a:buClr>
                <a:schemeClr val="lt1"/>
              </a:buClr>
              <a:buSzPts val="1665"/>
              <a:buFont typeface="Arial"/>
              <a:buNone/>
            </a:pPr>
            <a:endParaRPr sz="1665" b="0" i="0" u="none" strike="noStrike" cap="none" dirty="0">
              <a:solidFill>
                <a:schemeClr val="lt1"/>
              </a:solidFill>
              <a:latin typeface="Corbel"/>
              <a:ea typeface="Corbel"/>
              <a:cs typeface="Corbel"/>
              <a:sym typeface="Corbel"/>
            </a:endParaRPr>
          </a:p>
          <a:p>
            <a:pPr marL="0" marR="0" lvl="0" indent="0" algn="l" rtl="0">
              <a:lnSpc>
                <a:spcPct val="85000"/>
              </a:lnSpc>
              <a:spcBef>
                <a:spcPts val="1400"/>
              </a:spcBef>
              <a:spcAft>
                <a:spcPts val="0"/>
              </a:spcAft>
              <a:buClr>
                <a:schemeClr val="lt1"/>
              </a:buClr>
              <a:buSzPts val="2035"/>
              <a:buFont typeface="Noto Sans Symbols"/>
              <a:buNone/>
            </a:pPr>
            <a:r>
              <a:rPr lang="en-US" sz="2035" b="0" i="0" u="none" strike="noStrike" cap="none" dirty="0">
                <a:solidFill>
                  <a:schemeClr val="lt1"/>
                </a:solidFill>
                <a:latin typeface="Corbel"/>
                <a:ea typeface="Corbel"/>
                <a:cs typeface="Corbel"/>
                <a:sym typeface="Corbel"/>
              </a:rPr>
              <a:t>Step 3: </a:t>
            </a:r>
            <a:r>
              <a:rPr lang="en-US" sz="2035" b="1" i="0" u="none" strike="noStrike" cap="none" dirty="0">
                <a:solidFill>
                  <a:schemeClr val="lt1"/>
                </a:solidFill>
                <a:latin typeface="Corbel"/>
                <a:ea typeface="Corbel"/>
                <a:cs typeface="Corbel"/>
                <a:sym typeface="Corbel"/>
              </a:rPr>
              <a:t>Matching</a:t>
            </a:r>
            <a:endParaRPr dirty="0"/>
          </a:p>
          <a:p>
            <a:pPr marL="285750" marR="0" lvl="0" indent="-285750" algn="l" rtl="0">
              <a:lnSpc>
                <a:spcPct val="85000"/>
              </a:lnSpc>
              <a:spcBef>
                <a:spcPts val="1400"/>
              </a:spcBef>
              <a:spcAft>
                <a:spcPts val="0"/>
              </a:spcAft>
              <a:buClr>
                <a:schemeClr val="lt1"/>
              </a:buClr>
              <a:buSzPts val="1665"/>
              <a:buFont typeface="Arial"/>
              <a:buChar char="•"/>
            </a:pPr>
            <a:r>
              <a:rPr lang="en-US" b="0" i="0" u="none" strike="noStrike" cap="none" dirty="0">
                <a:solidFill>
                  <a:schemeClr val="lt1"/>
                </a:solidFill>
                <a:sym typeface="Corbel"/>
              </a:rPr>
              <a:t>Match the face to the database and verify that it matches only one face in the database</a:t>
            </a:r>
            <a:endParaRPr dirty="0"/>
          </a:p>
          <a:p>
            <a:pPr marL="0" marR="0" lvl="0" indent="0" algn="l" rtl="0">
              <a:lnSpc>
                <a:spcPct val="85000"/>
              </a:lnSpc>
              <a:spcBef>
                <a:spcPts val="1400"/>
              </a:spcBef>
              <a:spcAft>
                <a:spcPts val="0"/>
              </a:spcAft>
              <a:buClr>
                <a:schemeClr val="lt1"/>
              </a:buClr>
              <a:buSzPts val="1665"/>
              <a:buFont typeface="Noto Sans Symbols"/>
              <a:buNone/>
            </a:pPr>
            <a:endParaRPr sz="1665" b="0" i="0" u="none" strike="noStrike" cap="none" dirty="0">
              <a:solidFill>
                <a:schemeClr val="lt1"/>
              </a:solidFill>
              <a:latin typeface="Corbel"/>
              <a:ea typeface="Corbel"/>
              <a:cs typeface="Corbel"/>
              <a:sym typeface="Corbel"/>
            </a:endParaRPr>
          </a:p>
        </p:txBody>
      </p:sp>
      <p:pic>
        <p:nvPicPr>
          <p:cNvPr id="116" name="Shape 116"/>
          <p:cNvPicPr preferRelativeResize="0">
            <a:picLocks noGrp="1"/>
          </p:cNvPicPr>
          <p:nvPr>
            <p:ph type="pic" idx="2"/>
          </p:nvPr>
        </p:nvPicPr>
        <p:blipFill rotWithShape="1">
          <a:blip r:embed="rId3">
            <a:alphaModFix/>
          </a:blip>
          <a:srcRect l="50493" t="1548" r="220" b="-1547"/>
          <a:stretch/>
        </p:blipFill>
        <p:spPr>
          <a:xfrm>
            <a:off x="1331493" y="2150621"/>
            <a:ext cx="5208872" cy="3931920"/>
          </a:xfrm>
          <a:prstGeom prst="rect">
            <a:avLst/>
          </a:prstGeom>
          <a:solidFill>
            <a:srgbClr val="F7F7F7"/>
          </a:solid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ctrTitle"/>
          </p:nvPr>
        </p:nvSpPr>
        <p:spPr>
          <a:xfrm>
            <a:off x="360159" y="2156889"/>
            <a:ext cx="11471700" cy="17394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GOVERNMENT USE</a:t>
            </a:r>
            <a:endParaRPr/>
          </a:p>
        </p:txBody>
      </p:sp>
      <p:sp>
        <p:nvSpPr>
          <p:cNvPr id="122" name="Shape 122"/>
          <p:cNvSpPr txBox="1">
            <a:spLocks noGrp="1"/>
          </p:cNvSpPr>
          <p:nvPr>
            <p:ph type="subTitle" idx="1"/>
          </p:nvPr>
        </p:nvSpPr>
        <p:spPr>
          <a:xfrm>
            <a:off x="1524000" y="3996250"/>
            <a:ext cx="9144000" cy="1309200"/>
          </a:xfrm>
          <a:prstGeom prst="rect">
            <a:avLst/>
          </a:prstGeom>
        </p:spPr>
        <p:txBody>
          <a:bodyPr spcFirstLastPara="1" wrap="square" lIns="91425" tIns="45700" rIns="91425" bIns="45700" anchor="t" anchorCtr="0">
            <a:noAutofit/>
          </a:bodyPr>
          <a:lstStyle/>
          <a:p>
            <a:pPr marL="0" lvl="0" indent="0">
              <a:spcBef>
                <a:spcPts val="1200"/>
              </a:spcBef>
              <a:spcAft>
                <a:spcPts val="20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HOW IT</a:t>
            </a:r>
            <a:r>
              <a:rPr lang="en-US"/>
              <a:t>’</a:t>
            </a:r>
            <a:r>
              <a:rPr lang="en-US" sz="4000" b="0" i="0" u="none" strike="noStrike" cap="none">
                <a:solidFill>
                  <a:schemeClr val="dk2"/>
                </a:solidFill>
                <a:latin typeface="Corbel"/>
                <a:ea typeface="Corbel"/>
                <a:cs typeface="Corbel"/>
                <a:sym typeface="Corbel"/>
              </a:rPr>
              <a:t>S USED IN </a:t>
            </a:r>
            <a:r>
              <a:rPr lang="en-US"/>
              <a:t>US </a:t>
            </a:r>
            <a:r>
              <a:rPr lang="en-US" sz="4000" b="0" i="0" u="none" strike="noStrike" cap="none">
                <a:solidFill>
                  <a:schemeClr val="dk2"/>
                </a:solidFill>
                <a:latin typeface="Corbel"/>
                <a:ea typeface="Corbel"/>
                <a:cs typeface="Corbel"/>
                <a:sym typeface="Corbel"/>
              </a:rPr>
              <a:t>GOVERNMENT</a:t>
            </a:r>
            <a:endParaRPr/>
          </a:p>
        </p:txBody>
      </p:sp>
      <p:sp>
        <p:nvSpPr>
          <p:cNvPr id="128" name="Shape 128"/>
          <p:cNvSpPr txBox="1">
            <a:spLocks noGrp="1"/>
          </p:cNvSpPr>
          <p:nvPr>
            <p:ph type="body" idx="1"/>
          </p:nvPr>
        </p:nvSpPr>
        <p:spPr>
          <a:xfrm>
            <a:off x="7066400" y="2131700"/>
            <a:ext cx="4679400" cy="43473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457200" lvl="0" indent="-342900" rtl="0">
              <a:spcBef>
                <a:spcPts val="0"/>
              </a:spcBef>
              <a:spcAft>
                <a:spcPts val="0"/>
              </a:spcAft>
              <a:buSzPts val="1800"/>
              <a:buChar char="●"/>
            </a:pPr>
            <a:r>
              <a:rPr lang="en-US"/>
              <a:t>Vehicle Face System - “Ability to capture a quality facial image for each occupant position in the vehicle” - These images are compared with those stored in “government holdings”, which include passports, visas, and other CBP documents</a:t>
            </a:r>
            <a:endParaRPr/>
          </a:p>
          <a:p>
            <a:pPr marL="0" lvl="0" indent="0" rtl="0">
              <a:spcBef>
                <a:spcPts val="0"/>
              </a:spcBef>
              <a:spcAft>
                <a:spcPts val="0"/>
              </a:spcAft>
              <a:buNone/>
            </a:pPr>
            <a:endParaRPr/>
          </a:p>
          <a:p>
            <a:pPr marL="0" lvl="0" indent="0" rtl="0">
              <a:spcBef>
                <a:spcPts val="0"/>
              </a:spcBef>
              <a:spcAft>
                <a:spcPts val="0"/>
              </a:spcAft>
              <a:buNone/>
            </a:pPr>
            <a:endParaRPr/>
          </a:p>
          <a:p>
            <a:pPr marL="0" marR="0" lvl="0" indent="0" algn="l" rtl="0">
              <a:lnSpc>
                <a:spcPct val="95000"/>
              </a:lnSpc>
              <a:spcBef>
                <a:spcPts val="0"/>
              </a:spcBef>
              <a:spcAft>
                <a:spcPts val="0"/>
              </a:spcAft>
              <a:buNone/>
            </a:pPr>
            <a:endParaRPr/>
          </a:p>
        </p:txBody>
      </p:sp>
      <p:pic>
        <p:nvPicPr>
          <p:cNvPr id="129" name="Shape 129"/>
          <p:cNvPicPr preferRelativeResize="0"/>
          <p:nvPr/>
        </p:nvPicPr>
        <p:blipFill>
          <a:blip r:embed="rId3">
            <a:alphaModFix/>
          </a:blip>
          <a:stretch>
            <a:fillRect/>
          </a:stretch>
        </p:blipFill>
        <p:spPr>
          <a:xfrm>
            <a:off x="626575" y="2191233"/>
            <a:ext cx="6126600" cy="3675943"/>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HOW IT</a:t>
            </a:r>
            <a:r>
              <a:rPr lang="en-US"/>
              <a:t>’</a:t>
            </a:r>
            <a:r>
              <a:rPr lang="en-US" sz="4000" b="0" i="0" u="none" strike="noStrike" cap="none">
                <a:solidFill>
                  <a:schemeClr val="dk2"/>
                </a:solidFill>
                <a:latin typeface="Corbel"/>
                <a:ea typeface="Corbel"/>
                <a:cs typeface="Corbel"/>
                <a:sym typeface="Corbel"/>
              </a:rPr>
              <a:t>S USED IN </a:t>
            </a:r>
            <a:r>
              <a:rPr lang="en-US"/>
              <a:t>US </a:t>
            </a:r>
            <a:r>
              <a:rPr lang="en-US" sz="4000" b="0" i="0" u="none" strike="noStrike" cap="none">
                <a:solidFill>
                  <a:schemeClr val="dk2"/>
                </a:solidFill>
                <a:latin typeface="Corbel"/>
                <a:ea typeface="Corbel"/>
                <a:cs typeface="Corbel"/>
                <a:sym typeface="Corbel"/>
              </a:rPr>
              <a:t>GOVERNMENT</a:t>
            </a:r>
            <a:endParaRPr/>
          </a:p>
        </p:txBody>
      </p:sp>
      <p:sp>
        <p:nvSpPr>
          <p:cNvPr id="135" name="Shape 135"/>
          <p:cNvSpPr txBox="1">
            <a:spLocks noGrp="1"/>
          </p:cNvSpPr>
          <p:nvPr>
            <p:ph type="body" idx="1"/>
          </p:nvPr>
        </p:nvSpPr>
        <p:spPr>
          <a:xfrm>
            <a:off x="7066400" y="2131700"/>
            <a:ext cx="4679400" cy="43473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dirty="0"/>
          </a:p>
          <a:p>
            <a:pPr marL="457200" lvl="0" indent="-342900" rtl="0">
              <a:spcBef>
                <a:spcPts val="0"/>
              </a:spcBef>
              <a:spcAft>
                <a:spcPts val="0"/>
              </a:spcAft>
              <a:buSzPts val="1800"/>
              <a:buChar char="●"/>
            </a:pPr>
            <a:r>
              <a:rPr lang="en-US" dirty="0"/>
              <a:t>FBI’s Next Generation Identification System uses a database of biometric information from criminal and civil sources</a:t>
            </a:r>
            <a:endParaRPr dirty="0"/>
          </a:p>
          <a:p>
            <a:pPr marL="0" lvl="0" indent="0" rtl="0">
              <a:spcBef>
                <a:spcPts val="0"/>
              </a:spcBef>
              <a:spcAft>
                <a:spcPts val="0"/>
              </a:spcAft>
              <a:buNone/>
            </a:pPr>
            <a:endParaRPr dirty="0"/>
          </a:p>
          <a:p>
            <a:pPr marL="457200" marR="0" lvl="0" indent="-342900" algn="l" rtl="0">
              <a:lnSpc>
                <a:spcPct val="95000"/>
              </a:lnSpc>
              <a:spcBef>
                <a:spcPts val="0"/>
              </a:spcBef>
              <a:spcAft>
                <a:spcPts val="0"/>
              </a:spcAft>
              <a:buSzPts val="1800"/>
              <a:buChar char="●"/>
            </a:pPr>
            <a:r>
              <a:rPr lang="en-US" dirty="0"/>
              <a:t>FBI’s FACE (Facial Analysis, Comparison, and Evaluation) Services Unit has access to NGI database as well as State Department’s visa and passport databases, the Defense Department’s biometric database, and the driver license databases of at least 16 states, totaling 411.9 million images </a:t>
            </a:r>
            <a:endParaRPr dirty="0"/>
          </a:p>
          <a:p>
            <a:pPr marL="0" marR="0" lvl="0" indent="0" algn="l" rtl="0">
              <a:lnSpc>
                <a:spcPct val="95000"/>
              </a:lnSpc>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a:p>
            <a:pPr marL="0" marR="0" lvl="0" indent="0" algn="l" rtl="0">
              <a:lnSpc>
                <a:spcPct val="95000"/>
              </a:lnSpc>
              <a:spcBef>
                <a:spcPts val="0"/>
              </a:spcBef>
              <a:spcAft>
                <a:spcPts val="0"/>
              </a:spcAft>
              <a:buNone/>
            </a:pPr>
            <a:endParaRPr dirty="0"/>
          </a:p>
        </p:txBody>
      </p:sp>
      <p:pic>
        <p:nvPicPr>
          <p:cNvPr id="136" name="Shape 136"/>
          <p:cNvPicPr preferRelativeResize="0"/>
          <p:nvPr/>
        </p:nvPicPr>
        <p:blipFill>
          <a:blip r:embed="rId3">
            <a:alphaModFix/>
          </a:blip>
          <a:stretch>
            <a:fillRect/>
          </a:stretch>
        </p:blipFill>
        <p:spPr>
          <a:xfrm>
            <a:off x="714325" y="2191213"/>
            <a:ext cx="6038850" cy="40671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orbel"/>
              <a:buNone/>
            </a:pPr>
            <a:r>
              <a:rPr lang="en-US" sz="4000" b="0" i="0" u="none" strike="noStrike" cap="none">
                <a:solidFill>
                  <a:schemeClr val="dk2"/>
                </a:solidFill>
                <a:latin typeface="Corbel"/>
                <a:ea typeface="Corbel"/>
                <a:cs typeface="Corbel"/>
                <a:sym typeface="Corbel"/>
              </a:rPr>
              <a:t>HOW IT</a:t>
            </a:r>
            <a:r>
              <a:rPr lang="en-US"/>
              <a:t>’</a:t>
            </a:r>
            <a:r>
              <a:rPr lang="en-US" sz="4000" b="0" i="0" u="none" strike="noStrike" cap="none">
                <a:solidFill>
                  <a:schemeClr val="dk2"/>
                </a:solidFill>
                <a:latin typeface="Corbel"/>
                <a:ea typeface="Corbel"/>
                <a:cs typeface="Corbel"/>
                <a:sym typeface="Corbel"/>
              </a:rPr>
              <a:t>S USED IN CHINESE GOVERNMENT</a:t>
            </a:r>
            <a:endParaRPr/>
          </a:p>
        </p:txBody>
      </p:sp>
      <p:sp>
        <p:nvSpPr>
          <p:cNvPr id="142" name="Shape 142"/>
          <p:cNvSpPr txBox="1">
            <a:spLocks noGrp="1"/>
          </p:cNvSpPr>
          <p:nvPr>
            <p:ph type="body" idx="1"/>
          </p:nvPr>
        </p:nvSpPr>
        <p:spPr>
          <a:xfrm>
            <a:off x="7066400" y="2131700"/>
            <a:ext cx="4709100" cy="4192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5000"/>
              </a:lnSpc>
              <a:spcBef>
                <a:spcPts val="0"/>
              </a:spcBef>
              <a:spcAft>
                <a:spcPts val="0"/>
              </a:spcAft>
              <a:buSzPts val="2000"/>
              <a:buChar char="●"/>
            </a:pPr>
            <a:r>
              <a:rPr lang="en-US" sz="2000"/>
              <a:t>Their initial goal was to identify jaywalkers</a:t>
            </a:r>
            <a:r>
              <a:rPr lang="en-US"/>
              <a:t/>
            </a:r>
            <a:br>
              <a:rPr lang="en-US"/>
            </a:br>
            <a:endParaRPr/>
          </a:p>
        </p:txBody>
      </p:sp>
      <p:pic>
        <p:nvPicPr>
          <p:cNvPr id="143" name="Shape 143"/>
          <p:cNvPicPr preferRelativeResize="0"/>
          <p:nvPr/>
        </p:nvPicPr>
        <p:blipFill>
          <a:blip r:embed="rId3">
            <a:alphaModFix/>
          </a:blip>
          <a:stretch>
            <a:fillRect/>
          </a:stretch>
        </p:blipFill>
        <p:spPr>
          <a:xfrm>
            <a:off x="304800" y="1974075"/>
            <a:ext cx="6525162" cy="4350125"/>
          </a:xfrm>
          <a:prstGeom prst="rect">
            <a:avLst/>
          </a:prstGeom>
          <a:noFill/>
          <a:ln>
            <a:noFill/>
          </a:ln>
        </p:spPr>
      </p:pic>
      <p:pic>
        <p:nvPicPr>
          <p:cNvPr id="144" name="Shape 144" descr="https://lh4.googleusercontent.com/NrV8m1Jkks4nyrWzLTiFs-b2-DrEFbUPKVD5GDKE9Qy1UkVji7NsSqKiaaGLGYJqo5af02-SUR8Xi-cE2Adb7IIWpKTe3Z--UhcIbu3biWm3uitJN4tT3qAxSvHCKB-3tR7frp_D"/>
          <p:cNvPicPr preferRelativeResize="0">
            <a:picLocks noGrp="1"/>
          </p:cNvPicPr>
          <p:nvPr>
            <p:ph type="pic" idx="2"/>
          </p:nvPr>
        </p:nvPicPr>
        <p:blipFill rotWithShape="1">
          <a:blip r:embed="rId4">
            <a:alphaModFix/>
          </a:blip>
          <a:srcRect t="1904" b="1904"/>
          <a:stretch/>
        </p:blipFill>
        <p:spPr>
          <a:xfrm>
            <a:off x="7237977" y="3301992"/>
            <a:ext cx="4709100" cy="30222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1445</Words>
  <Application>Microsoft Office PowerPoint</Application>
  <PresentationFormat>Widescreen</PresentationFormat>
  <Paragraphs>141</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Corbel</vt:lpstr>
      <vt:lpstr>Arial</vt:lpstr>
      <vt:lpstr>Noto Sans Symbols</vt:lpstr>
      <vt:lpstr>Merriweather</vt:lpstr>
      <vt:lpstr>Georgia</vt:lpstr>
      <vt:lpstr>Banded</vt:lpstr>
      <vt:lpstr>FACIAL RECOGNITION</vt:lpstr>
      <vt:lpstr>AGENDA</vt:lpstr>
      <vt:lpstr>WHAT IS FACIAL RECOGNITION</vt:lpstr>
      <vt:lpstr>TECHNOLOGY BEHIND IT</vt:lpstr>
      <vt:lpstr>TECHNOLOGY BEHIND IT</vt:lpstr>
      <vt:lpstr>GOVERNMENT USE</vt:lpstr>
      <vt:lpstr>HOW IT’S USED IN US GOVERNMENT</vt:lpstr>
      <vt:lpstr>HOW IT’S USED IN US GOVERNMENT</vt:lpstr>
      <vt:lpstr>HOW IT’S USED IN CHINESE GOVERNMENT</vt:lpstr>
      <vt:lpstr>HOW IT’S USED IN CHINESE GOVERNMENT</vt:lpstr>
      <vt:lpstr>HOW IT’S USED IN CHINESE GOVERNMENT</vt:lpstr>
      <vt:lpstr>HOW IT’S USED IN CHINESE GOVERNMENT</vt:lpstr>
      <vt:lpstr>HOW IT’S USED IN CHINESE GOVERNMENT</vt:lpstr>
      <vt:lpstr>HOW IT’S USED IN CHINESE GOVERNMENT</vt:lpstr>
      <vt:lpstr>HOW IT’S USED IN CHINESE GOVERNMENT</vt:lpstr>
      <vt:lpstr>HOW IT’S USED IN CHINESE GOVERNMENT</vt:lpstr>
      <vt:lpstr>WHAT’S GOOD WITH THE WAY IT IS BEING USED</vt:lpstr>
      <vt:lpstr>WHAT’S WRONG WITH THE WAY IT IS BEING USED</vt:lpstr>
      <vt:lpstr>METHODS TO AVOID FACIAL RECOGNITION</vt:lpstr>
      <vt:lpstr>METHODS TO AVOID FACIAL RECOGNITION</vt:lpstr>
      <vt:lpstr>METHODS TO STOP AVOIDANCE</vt:lpstr>
      <vt:lpstr>CONCLUSION</vt:lpstr>
      <vt:lpstr>QUESTIONS?</vt:lpstr>
      <vt:lpstr>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dc:title>
  <cp:lastModifiedBy>Baltazar, Trisia</cp:lastModifiedBy>
  <cp:revision>2</cp:revision>
  <dcterms:modified xsi:type="dcterms:W3CDTF">2018-06-27T21:08:16Z</dcterms:modified>
</cp:coreProperties>
</file>